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9" r:id="rId3"/>
    <p:sldId id="257" r:id="rId4"/>
    <p:sldId id="258"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image" Target="../media/image53.wmf"/><Relationship Id="rId7" Type="http://schemas.openxmlformats.org/officeDocument/2006/relationships/image" Target="../media/image82.wmf"/><Relationship Id="rId2" Type="http://schemas.openxmlformats.org/officeDocument/2006/relationships/image" Target="../media/image50.wmf"/><Relationship Id="rId1" Type="http://schemas.openxmlformats.org/officeDocument/2006/relationships/image" Target="../media/image78.png"/><Relationship Id="rId6" Type="http://schemas.openxmlformats.org/officeDocument/2006/relationships/image" Target="../media/image81.wmf"/><Relationship Id="rId11" Type="http://schemas.openxmlformats.org/officeDocument/2006/relationships/image" Target="../media/image86.wmf"/><Relationship Id="rId5" Type="http://schemas.openxmlformats.org/officeDocument/2006/relationships/image" Target="../media/image80.wmf"/><Relationship Id="rId10" Type="http://schemas.openxmlformats.org/officeDocument/2006/relationships/image" Target="../media/image85.wmf"/><Relationship Id="rId4" Type="http://schemas.openxmlformats.org/officeDocument/2006/relationships/image" Target="../media/image79.wmf"/><Relationship Id="rId9" Type="http://schemas.openxmlformats.org/officeDocument/2006/relationships/image" Target="../media/image8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11" Type="http://schemas.openxmlformats.org/officeDocument/2006/relationships/image" Target="../media/image14.wmf"/><Relationship Id="rId5" Type="http://schemas.openxmlformats.org/officeDocument/2006/relationships/image" Target="../media/image8.wmf"/><Relationship Id="rId10" Type="http://schemas.openxmlformats.org/officeDocument/2006/relationships/image" Target="../media/image13.wmf"/><Relationship Id="rId4" Type="http://schemas.openxmlformats.org/officeDocument/2006/relationships/image" Target="../media/image7.png"/><Relationship Id="rId9"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image" Target="../media/image14.wmf"/><Relationship Id="rId1" Type="http://schemas.openxmlformats.org/officeDocument/2006/relationships/image" Target="../media/image16.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 Id="rId9"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9.wmf"/><Relationship Id="rId2" Type="http://schemas.openxmlformats.org/officeDocument/2006/relationships/image" Target="../media/image24.wmf"/><Relationship Id="rId1" Type="http://schemas.openxmlformats.org/officeDocument/2006/relationships/image" Target="../media/image7.png"/><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image" Target="../media/image39.wmf"/><Relationship Id="rId3" Type="http://schemas.openxmlformats.org/officeDocument/2006/relationships/image" Target="../media/image24.wmf"/><Relationship Id="rId7" Type="http://schemas.openxmlformats.org/officeDocument/2006/relationships/image" Target="../media/image33.wmf"/><Relationship Id="rId12" Type="http://schemas.openxmlformats.org/officeDocument/2006/relationships/image" Target="../media/image38.wmf"/><Relationship Id="rId2" Type="http://schemas.openxmlformats.org/officeDocument/2006/relationships/image" Target="../media/image31.png"/><Relationship Id="rId1" Type="http://schemas.openxmlformats.org/officeDocument/2006/relationships/image" Target="../media/image7.png"/><Relationship Id="rId6" Type="http://schemas.openxmlformats.org/officeDocument/2006/relationships/image" Target="../media/image28.wmf"/><Relationship Id="rId11" Type="http://schemas.openxmlformats.org/officeDocument/2006/relationships/image" Target="../media/image37.wmf"/><Relationship Id="rId5" Type="http://schemas.openxmlformats.org/officeDocument/2006/relationships/image" Target="../media/image32.wmf"/><Relationship Id="rId10" Type="http://schemas.openxmlformats.org/officeDocument/2006/relationships/image" Target="../media/image36.wmf"/><Relationship Id="rId4" Type="http://schemas.openxmlformats.org/officeDocument/2006/relationships/image" Target="../media/image25.wmf"/><Relationship Id="rId9"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24.wmf"/><Relationship Id="rId7" Type="http://schemas.openxmlformats.org/officeDocument/2006/relationships/image" Target="../media/image41.wmf"/><Relationship Id="rId2" Type="http://schemas.openxmlformats.org/officeDocument/2006/relationships/image" Target="../media/image31.png"/><Relationship Id="rId1" Type="http://schemas.openxmlformats.org/officeDocument/2006/relationships/image" Target="../media/image7.png"/><Relationship Id="rId6" Type="http://schemas.openxmlformats.org/officeDocument/2006/relationships/image" Target="../media/image28.wmf"/><Relationship Id="rId11" Type="http://schemas.openxmlformats.org/officeDocument/2006/relationships/image" Target="../media/image45.wmf"/><Relationship Id="rId5" Type="http://schemas.openxmlformats.org/officeDocument/2006/relationships/image" Target="../media/image40.wmf"/><Relationship Id="rId10" Type="http://schemas.openxmlformats.org/officeDocument/2006/relationships/image" Target="../media/image44.wmf"/><Relationship Id="rId4" Type="http://schemas.openxmlformats.org/officeDocument/2006/relationships/image" Target="../media/image25.wmf"/><Relationship Id="rId9"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image" Target="../media/image53.wmf"/><Relationship Id="rId18" Type="http://schemas.openxmlformats.org/officeDocument/2006/relationships/image" Target="../media/image58.wmf"/><Relationship Id="rId3" Type="http://schemas.openxmlformats.org/officeDocument/2006/relationships/image" Target="../media/image24.wmf"/><Relationship Id="rId21" Type="http://schemas.openxmlformats.org/officeDocument/2006/relationships/image" Target="../media/image61.wmf"/><Relationship Id="rId7" Type="http://schemas.openxmlformats.org/officeDocument/2006/relationships/image" Target="../media/image47.wmf"/><Relationship Id="rId12" Type="http://schemas.openxmlformats.org/officeDocument/2006/relationships/image" Target="../media/image52.wmf"/><Relationship Id="rId17" Type="http://schemas.openxmlformats.org/officeDocument/2006/relationships/image" Target="../media/image57.wmf"/><Relationship Id="rId2" Type="http://schemas.openxmlformats.org/officeDocument/2006/relationships/image" Target="../media/image31.png"/><Relationship Id="rId16" Type="http://schemas.openxmlformats.org/officeDocument/2006/relationships/image" Target="../media/image56.wmf"/><Relationship Id="rId20" Type="http://schemas.openxmlformats.org/officeDocument/2006/relationships/image" Target="../media/image60.wmf"/><Relationship Id="rId1" Type="http://schemas.openxmlformats.org/officeDocument/2006/relationships/image" Target="../media/image7.png"/><Relationship Id="rId6" Type="http://schemas.openxmlformats.org/officeDocument/2006/relationships/image" Target="../media/image46.wmf"/><Relationship Id="rId11" Type="http://schemas.openxmlformats.org/officeDocument/2006/relationships/image" Target="../media/image51.wmf"/><Relationship Id="rId5" Type="http://schemas.openxmlformats.org/officeDocument/2006/relationships/image" Target="../media/image40.wmf"/><Relationship Id="rId15" Type="http://schemas.openxmlformats.org/officeDocument/2006/relationships/image" Target="../media/image55.wmf"/><Relationship Id="rId10" Type="http://schemas.openxmlformats.org/officeDocument/2006/relationships/image" Target="../media/image50.wmf"/><Relationship Id="rId19" Type="http://schemas.openxmlformats.org/officeDocument/2006/relationships/image" Target="../media/image59.wmf"/><Relationship Id="rId4" Type="http://schemas.openxmlformats.org/officeDocument/2006/relationships/image" Target="../media/image25.wmf"/><Relationship Id="rId9" Type="http://schemas.openxmlformats.org/officeDocument/2006/relationships/image" Target="../media/image49.wmf"/><Relationship Id="rId14" Type="http://schemas.openxmlformats.org/officeDocument/2006/relationships/image" Target="../media/image5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0.wmf"/><Relationship Id="rId1" Type="http://schemas.openxmlformats.org/officeDocument/2006/relationships/image" Target="../media/image62.png"/><Relationship Id="rId6" Type="http://schemas.openxmlformats.org/officeDocument/2006/relationships/image" Target="../media/image63.wmf"/><Relationship Id="rId5" Type="http://schemas.openxmlformats.org/officeDocument/2006/relationships/image" Target="../media/image61.wmf"/><Relationship Id="rId4" Type="http://schemas.openxmlformats.org/officeDocument/2006/relationships/image" Target="../media/image45.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image" Target="../media/image76.wmf"/><Relationship Id="rId3" Type="http://schemas.openxmlformats.org/officeDocument/2006/relationships/image" Target="../media/image66.wmf"/><Relationship Id="rId7" Type="http://schemas.openxmlformats.org/officeDocument/2006/relationships/image" Target="../media/image70.wmf"/><Relationship Id="rId12" Type="http://schemas.openxmlformats.org/officeDocument/2006/relationships/image" Target="../media/image75.wmf"/><Relationship Id="rId2" Type="http://schemas.openxmlformats.org/officeDocument/2006/relationships/image" Target="../media/image65.wmf"/><Relationship Id="rId1" Type="http://schemas.openxmlformats.org/officeDocument/2006/relationships/image" Target="../media/image64.wmf"/><Relationship Id="rId6" Type="http://schemas.openxmlformats.org/officeDocument/2006/relationships/image" Target="../media/image69.wmf"/><Relationship Id="rId11" Type="http://schemas.openxmlformats.org/officeDocument/2006/relationships/image" Target="../media/image74.wmf"/><Relationship Id="rId5" Type="http://schemas.openxmlformats.org/officeDocument/2006/relationships/image" Target="../media/image68.wmf"/><Relationship Id="rId10" Type="http://schemas.openxmlformats.org/officeDocument/2006/relationships/image" Target="../media/image73.wmf"/><Relationship Id="rId4" Type="http://schemas.openxmlformats.org/officeDocument/2006/relationships/image" Target="../media/image67.wmf"/><Relationship Id="rId9" Type="http://schemas.openxmlformats.org/officeDocument/2006/relationships/image" Target="../media/image72.wmf"/></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3T02:28:04.857"/>
    </inkml:context>
    <inkml:brush xml:id="br0">
      <inkml:brushProperty name="width" value="0.05" units="cm"/>
      <inkml:brushProperty name="height" value="0.05" units="cm"/>
      <inkml:brushProperty name="ignorePressure" value="1"/>
    </inkml:brush>
  </inkml:definitions>
  <inkml:trace contextRef="#ctx0" brushRef="#br0">22 101,'10'2,"1"0,-1 0,1 1,-1 1,0-1,0 2,-1-1,1 1,7 6,18 8,22 8,2-3,2-1,-34-15,0 0,1-2,0-2,0 0,21-1,-20-2,-15-2,0 1,0 1,0 0,0 1,0 1,0 0,0 1,9 4,26 11,46 11,-41-14,27 13,-43-14,31 14,-46-19,1-1,0-1,1-2,0 0,0-2,0 0,15-1,-16-1,128 8,152-9,-123-4,565 3,-729-1,0-2,0 0,-1-1,1 0,-1-1,0-1,11-6,45-15,-22 13,0 3,1 3,0 1,0 3,45 1,-59 4,0-2,1-1,-1-2,-1-2,1-1,-1-2,26-10,55-21,33-2,-136 37,-1 0,0-1,0 0,0-1,-1 0,11-8,10-11,23-22,-18 8,-31 31,0 1,1 0,-1 0,2 1,-1 0,1 1,8-5,-12 8,-1 1,1-1,0 1,0 1,0-1,0 1,0-1,0 1,4 0,-7 1,0 0,0 1,-1-1,1 0,0 1,-1-1,1 1,0-1,-1 1,1 0,-1 0,1 0,-1 0,1 0,-1 0,0 0,0 0,1 1,-1-1,0 0,0 1,0-1,0 1,-1-1,1 1,0-1,-1 1,1 0,-1-1,1 2,3 17,0 0,-2 0,0 0,-1 1,-2-1,0 0,-1 2,0 24,2-40,0 1,0 0,-1-1,0 1,0-1,-1 1,0-1,0 0,0 0,-2 2,2-4,-1 0,0-1,0 1,0-1,0 0,-1 0,1 0,-1 0,0-1,0 1,0-1,0 0,0 0,-1-1,-1 1,-227 78,223-77,-44 15,14-4,0-2,-1-1,0-2,-1-2,-5 1,1 2,0 2,0 3,-20 10,12-5,-2-2,-43 7,59-15,1 1,-26 11,38-11,0-2,-1-1,0-1,0-1,-1-1,-10-1,35-4,-103 4,-30 7,7 0,-1-6,-48-8,16 1,-791 2,919-2,1-1,-21-5,-34-4,67 9,0-1,0-1,1-1,-8-3,3 0,-1 2,-17-3,17 6,-10 0,1-2,0-2,0-1,1-2,0-2,17 2,0 0,1-2,1 0,0-1,1 0,1-1,-13-17,4-5,20 31,1 1,-2-1,1 1,-1 0,1 0,-1 0,-1 0,0 0,-23-17,21 17,0 0,0 0,1-1,0 0,0 0,0-1,1 1,0-1,0 0,-1-3,-21-40,14 26,1 0,-5-14,-3-13,12 30</inkml:trace>
  <inkml:trace contextRef="#ctx0" brushRef="#br0" timeOffset="2200.67">324 323,'1'2,"0"0,1 0,-1 0,1 0,-1-1,1 1,-1 0,1-1,0 1,0-1,0 0,0 1,0-1,1 0,10 8,28 35,8 7,-43-46,0 0,0 0,0 1,-1 0,0 0,0 0,-1 1,0-1,1 3,5 14</inkml:trace>
  <inkml:trace contextRef="#ctx0" brushRef="#br0" timeOffset="4170.62">932 378,'14'-1,"1"2,-1 0,0 0,1 2,-1-1,9 5,-18-6,0 1,-1 0,1 0,-1 1,1 0,-1-1,0 1,0 1,0-1,-1 1,1-1,-1 1,0 0,0 0,0 0,0 1,-1-1,1 1,-1 0,0 2,10 30,4 36,5 13,-14-64</inkml:trace>
  <inkml:trace contextRef="#ctx0" brushRef="#br0" timeOffset="6301.97">628 405,'4'1,"-1"1,1-1,-1 1,0 0,0 0,0 0,0 1,0-1,0 1,0-1,-1 1,2 2,6 5,43 33,-39-33,1 1,-2 1,0 0,0 1,-1 1,6 9,-7-5</inkml:trace>
  <inkml:trace contextRef="#ctx0" brushRef="#br0" timeOffset="8136.24">1484 516,'-1'31,"1"-9,0 0,1 1,4 16,1-13</inkml:trace>
  <inkml:trace contextRef="#ctx0" brushRef="#br0" timeOffset="9986.22">1871 571,'0'1,"1"0,-1 0,0 0,1 0,-1 0,1 0,0 0,-1 0,1 0,0 0,-1 0,1 0,0 0,0-1,0 1,0 0,0-1,0 1,0 0,24 13,-16-10,-5-1,0-1,0 1,-1 0,1 0,0 1,-1-1,0 1,0-1,2 4,8 15</inkml:trace>
  <inkml:trace contextRef="#ctx0" brushRef="#br0" timeOffset="11849.54">2285 488,'0'1,"1"-1,0 0,0 1,0-1,0 0,0 1,-1-1,1 1,0-1,0 1,-1 0,1-1,0 1,-1 0,1-1,0 1,-1 0,1 0,-1 0,0-1,1 1,-1 1,12 25,-5-8,48 79,-44-74</inkml:trace>
  <inkml:trace contextRef="#ctx0" brushRef="#br0" timeOffset="13949.61">2672 488,'2'1,"0"-1,1 1,-1-1,0 1,0-1,0 1,0 0,0 0,0 0,0 0,0 1,0-1,0 1,-1-1,1 1,0-1,-1 1,1 0,-1 0,0-1,0 1,0 0,1 2,4 8,-1 0,0 0,2 10,0-1,3 1,0-4</inkml:trace>
  <inkml:trace contextRef="#ctx0" brushRef="#br0" timeOffset="16245.5">3169 488,'3'0,"9"0,0 1,0-1,0 2,3 0,-12-1,1 0,0 0,-1 0,1 1,-1-1,0 1,0 0,0 0,1 0,-2 1,1-1,0 1,0-1,-1 1,1 1,4 5,5 5,-16-32,1 10,0 0,0 1,0-1,-1 1,0 0,-1 0,0 1,0-1,0 1,-1 0,1 0,-7-4,-13-7</inkml:trace>
  <inkml:trace contextRef="#ctx0" brushRef="#br0" timeOffset="17933.02">3721 323,'0'6,"1"1,1-1,-1 1,1-1,0 0,1 1,-1-1,1-1,3 6,10 22,-8-8</inkml:trace>
  <inkml:trace contextRef="#ctx0" brushRef="#br0" timeOffset="19915.51">3968 185,'0'25,"1"0,1 1,0-1,5 12,-1-12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3T17:46:02.591"/>
    </inkml:context>
    <inkml:brush xml:id="br0">
      <inkml:brushProperty name="width" value="0.05" units="cm"/>
      <inkml:brushProperty name="height" value="0.05" units="cm"/>
      <inkml:brushProperty name="ignorePressure" value="1"/>
    </inkml:brush>
  </inkml:definitions>
  <inkml:trace contextRef="#ctx0" brushRef="#br0">0 4316,'48'3,"0"4,-1 2,44 17,41 8,47-5,28-9,184-9,-255-5,24 13,114 6,-245-25,167 0,-133-4,0-3,5-6,-49 9,1-2,-1-1,1-1,-2-1,1-1,-1-1,0-2,-1 0,0-2,0 0,-1-2,-1 0,0-2,12-18,34-63,9-12,-13 32,-19 29,-2-2,15-30,-30 43,11-17,-2-1,-2-3,-1-1,7-30,-26 68,110-377,-105 350,29-125,-35 137,0 0,-3 0,2-30,-3-164,3-40,4 116,4-57,-6-83,-11 245,-1-1,-1 1,-3-2,0-8,-3-48,11 105,-3-43,2-1,1 0,5-42,-4 77,1-1,1 1,-1 1,1-1,1 1,0-1,0 1,1 1,0-1,1 1,0 1,0-1,1 1,0 1,4-5,3 0,-1 1,1 1,1 1,0 0,1 1,81-45,-42 25,57-33,3 6,31-5,-108 47,26-17,-30 14,0 3,4 1,-32 13,0 0,0 0,0-1,0 0,0 0,-1-1,1 0,-1 0,0-1,0 0,0 0,1-2,-5 7,-1-1,1 0,-1 1,0-1,1 0,-1 1,0-1,1 0,-1 1,0-1,0 0,0 0,1 0,-1 1,0-1,0 0,0 0,0 0,0 0,0 1,0-1,0 0,0 0,0 0,-1 1,1-1,0 0,-1-1,0 0,1 0,-1 0,0 0,0 1,-1-1,1 0,0 1,0-1,-2 0,-3-4,-2 0,1 0,0 1,-1 0,-6-1,0 2,-1 0,1 1,0 1,-1 0,1 2,-5 1,11-1,96-1,40 3,-128-2,1 0,-1 0,1 0,0 0,-1 0,1 0,-1 1,1-1,-1 0,1 0,0 1,-1-1,1 0,-1 1,1-1,-1 0,1 1,-1-1,0 1,1 0,-1-1,1 1,-1-1,0 1,1 0,-1-1,0 1,1 0,-1 0,0 0,0 1,0-1,0 1,0 0,0 0,0 0,-1 0,1-1,0 1,-1 0,1 0,-1-1,1 1,-1 1,-4 8,-1 0,0 0,-5 8,9-15,-92 150,81-133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3T17:55:36.719"/>
    </inkml:context>
    <inkml:brush xml:id="br0">
      <inkml:brushProperty name="width" value="0.05" units="cm"/>
      <inkml:brushProperty name="height" value="0.05" units="cm"/>
      <inkml:brushProperty name="ignorePressure" value="1"/>
    </inkml:brush>
  </inkml:definitions>
  <inkml:trace contextRef="#ctx0" brushRef="#br0">0 4780,'39'4,"0"3,0 3,36 19,33 9,38-6,24-10,151-10,-209-5,19 14,93 6,-200-26,136-1,-108-5,0-3,3-5,-39 8,0-2,0 0,0-2,-1-1,0-2,0 0,0-2,-1-1,0-1,0-1,-1-2,-1 0,1-1,9-22,28-68,7-14,-10 36,-16 31,-2-2,13-33,-25 48,10-19,-3-2,0-2,-3-1,7-35,-21 77,89-418,-85 386,24-136,-29 151,-1 0,-2 0,2-34,-2-181,1-44,5 128,2-63,-5-92,-7 271,-3 0,0 0,-3-2,0-9,-1-53,8 117,-2-49,1 0,1 0,4-47,-3 85,0 1,1-1,0 1,1 0,0 0,0 0,1 1,0 0,0 0,1 1,0 0,0 0,0 1,1 1,3-6,2 1,0 0,1 2,0 0,0 1,1 1,67-51,-36 30,49-39,1 8,25-6,-88 53,22-20,-25 17,0 2,3 1,-26 15,0 0,0-1,0 0,-1 0,1-1,0 0,-1 0,1-1,-1 0,0 0,0-1,1-2,-5 7,1 1,-1-1,0 0,1 1,-1-1,0 0,0 0,1 0,-1 1,0-1,0 0,0 0,1 0,-1 0,0 0,0 0,0 1,0-1,0 0,0 0,0 0,0 0,0 0,-1 0,1 0,0 0,0 0,-1-1,1 0,-1 0,0 0,0 0,1 0,-1 0,0 0,0 1,0-1,-1-1,-4-4,0 1,0-1,0 2,0-1,-6 0,1 1,-1 1,0 0,0 2,0 0,1 2,-4 1,8-1,79-1,33 4,-105-3,0-1,1 1,-1 0,1 1,-1-1,1 0,-1 0,1 0,-1 0,1 1,-1-1,1 0,-1 1,0-1,1 1,-1-1,1 1,-1-1,0 1,1-1,-1 1,0 0,1-1,-1 1,0 0,0 0,1-1,-1 1,0 0,0 1,0 0,0 0,0 0,0 0,0 0,0 0,0 0,0 0,-1 0,1 0,0-1,-1 1,1 0,-1 1,-3 10,-1-1,0 1,-4 7,7-16,-75 167,67-147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85BC6-7F70-4C7F-8DD7-3374DE151254}" type="datetimeFigureOut">
              <a:rPr lang="en-US" smtClean="0"/>
              <a:t>9/19/2020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DFBD13-ED04-4D5C-A5E3-89D615560441}" type="slidenum">
              <a:rPr lang="en-US" smtClean="0"/>
              <a:t>‹#›</a:t>
            </a:fld>
            <a:endParaRPr lang="en-US"/>
          </a:p>
        </p:txBody>
      </p:sp>
    </p:spTree>
    <p:extLst>
      <p:ext uri="{BB962C8B-B14F-4D97-AF65-F5344CB8AC3E}">
        <p14:creationId xmlns:p14="http://schemas.microsoft.com/office/powerpoint/2010/main" val="2572973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DFBD13-ED04-4D5C-A5E3-89D615560441}" type="slidenum">
              <a:rPr lang="en-US" smtClean="0"/>
              <a:t>8</a:t>
            </a:fld>
            <a:endParaRPr lang="en-US"/>
          </a:p>
        </p:txBody>
      </p:sp>
    </p:spTree>
    <p:extLst>
      <p:ext uri="{BB962C8B-B14F-4D97-AF65-F5344CB8AC3E}">
        <p14:creationId xmlns:p14="http://schemas.microsoft.com/office/powerpoint/2010/main" val="3442624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F03F2-3C7D-424F-9672-51F970AB88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E37FDE3-CE41-4917-BAE3-DB432D95AC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8C70671-43FE-4400-9226-B5F352B2BC6A}"/>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AFC9996D-9CB5-429B-A879-3C26CC09E0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0CD20-2B1F-4EFD-A208-3732FE20F87A}"/>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1682641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87E5A-D9A3-4397-A3C0-319B756CAD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75815C-EB9C-4F6A-A757-CDDC6E9F63B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2C8CEC-F325-4F5F-A547-347438B6ADE5}"/>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3F74FD74-3B8C-4FCC-902C-FB10D781D2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C15506-C4E5-414F-A516-16B2804569E7}"/>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71766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C05C61-1E61-48A7-B7D6-436AE0C22B4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DCBE05-431F-4F0F-A63C-24EF623E8A0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73653B-6786-4805-9785-DC1B4F8CECA6}"/>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79AC101F-B076-4BE6-A467-E0CE9CE679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3720D8-55FF-4A04-8D4B-2D25BFF9ABFE}"/>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183637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A28A-124F-450A-A0F0-8606DA7355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A4B1A8-4486-4ED5-A9EB-0CCEBE18312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161A5E-3BE9-4BC0-BE5D-F1C2BA1E0E0E}"/>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BDDB3902-77E7-410A-B374-6533C55D6E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A2883C-63E3-4FE1-988F-257511BD5273}"/>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659618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E02A5-1E8C-4AE1-B3FA-2D1134ACA3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B0FCB3-E99B-4ADD-9910-3162375A16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F7E17E3-0CD7-46AD-901E-A4E7939112D0}"/>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1A68CD12-CEF4-46C4-BA46-8FD1BBF879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2DBEF8-B017-4B0D-ABDD-E4C923112AEA}"/>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114780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4C9A6-6000-4999-968B-7E2F761DE15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FD5A83-8E9B-4B87-8EA6-836BD47329C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BBE7FC-41AD-40DF-BA11-0B87775933F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2E77D8-8435-4F30-B77B-094959C4C411}"/>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6" name="Footer Placeholder 5">
            <a:extLst>
              <a:ext uri="{FF2B5EF4-FFF2-40B4-BE49-F238E27FC236}">
                <a16:creationId xmlns:a16="http://schemas.microsoft.com/office/drawing/2014/main" id="{3EC6261F-545B-4CC1-B5C0-A6AA89FDD0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12FE13-CD93-4CFE-BDC1-2EF339AE39E7}"/>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3212706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9DC3B-B9EC-4675-9C4E-AD6D6D0185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AD465C-9926-470A-97AF-E8754FB72F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6CA0DD-D0D2-418F-B657-E840FA8B1E8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9ACE64-989C-49E9-96F2-D118F1EFD9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3AB44FD-33DA-4E84-AA05-0019B2CB253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6B8E58C-389B-4E7C-AC83-964C7CB841AD}"/>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8" name="Footer Placeholder 7">
            <a:extLst>
              <a:ext uri="{FF2B5EF4-FFF2-40B4-BE49-F238E27FC236}">
                <a16:creationId xmlns:a16="http://schemas.microsoft.com/office/drawing/2014/main" id="{E9CFD22F-EBB4-4E38-AFF6-48F45BEFFD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B51140-08C6-4F99-9709-BCF2751CCAB7}"/>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4157769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B3DE7-3B74-4E2F-BD69-B5B339E407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A21CB2-8D94-423B-AAE2-2E3894EA2803}"/>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4" name="Footer Placeholder 3">
            <a:extLst>
              <a:ext uri="{FF2B5EF4-FFF2-40B4-BE49-F238E27FC236}">
                <a16:creationId xmlns:a16="http://schemas.microsoft.com/office/drawing/2014/main" id="{E127E715-71F8-4635-B465-AB6FBE529A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623617B-7D9D-4239-A4CE-B3A336B9E7AE}"/>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221791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78184A-5B7E-4802-A5EB-2AB94D021BC3}"/>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3" name="Footer Placeholder 2">
            <a:extLst>
              <a:ext uri="{FF2B5EF4-FFF2-40B4-BE49-F238E27FC236}">
                <a16:creationId xmlns:a16="http://schemas.microsoft.com/office/drawing/2014/main" id="{5F401544-B04A-44E8-B88E-AA405407F48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119ADC-99D5-47C3-8747-3392F99B9DBE}"/>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2158735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10774-5225-4EE5-A578-35218713F7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88DF918-1831-4584-9296-B9F672A378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E3D4CC-46B0-4000-9781-9482F7DBF0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C1AA2E6-1EFC-414A-9AA3-88657E3B74A7}"/>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6" name="Footer Placeholder 5">
            <a:extLst>
              <a:ext uri="{FF2B5EF4-FFF2-40B4-BE49-F238E27FC236}">
                <a16:creationId xmlns:a16="http://schemas.microsoft.com/office/drawing/2014/main" id="{4B037CCC-FF06-4CA6-9EB4-B6AAEEC9D1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7778C6-D724-4AD8-B534-8D995F7BF606}"/>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272009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F0F5E-2065-43E5-913E-5979139B29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DE24A64-4FA1-4643-8989-E5932D082E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503D9A-0BF2-4DEF-98B0-5E651DC809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5775E4-A8A4-4392-8156-22F0D6F1D6CB}"/>
              </a:ext>
            </a:extLst>
          </p:cNvPr>
          <p:cNvSpPr>
            <a:spLocks noGrp="1"/>
          </p:cNvSpPr>
          <p:nvPr>
            <p:ph type="dt" sz="half" idx="10"/>
          </p:nvPr>
        </p:nvSpPr>
        <p:spPr/>
        <p:txBody>
          <a:bodyPr/>
          <a:lstStyle/>
          <a:p>
            <a:fld id="{BCFB746A-4E67-4532-A00B-3CAA88EEA881}" type="datetimeFigureOut">
              <a:rPr lang="en-US" smtClean="0"/>
              <a:t>9/19/2020</a:t>
            </a:fld>
            <a:endParaRPr lang="en-US"/>
          </a:p>
        </p:txBody>
      </p:sp>
      <p:sp>
        <p:nvSpPr>
          <p:cNvPr id="6" name="Footer Placeholder 5">
            <a:extLst>
              <a:ext uri="{FF2B5EF4-FFF2-40B4-BE49-F238E27FC236}">
                <a16:creationId xmlns:a16="http://schemas.microsoft.com/office/drawing/2014/main" id="{11479F50-E602-43A3-B20C-46F86FAECB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6C8369-32BA-4FA6-A506-CF46E9873239}"/>
              </a:ext>
            </a:extLst>
          </p:cNvPr>
          <p:cNvSpPr>
            <a:spLocks noGrp="1"/>
          </p:cNvSpPr>
          <p:nvPr>
            <p:ph type="sldNum" sz="quarter" idx="12"/>
          </p:nvPr>
        </p:nvSpPr>
        <p:spPr/>
        <p:txBody>
          <a:bodyPr/>
          <a:lstStyle/>
          <a:p>
            <a:fld id="{67CECBDF-A60D-4B89-809A-5A06AE89A04F}" type="slidenum">
              <a:rPr lang="en-US" smtClean="0"/>
              <a:t>‹#›</a:t>
            </a:fld>
            <a:endParaRPr lang="en-US"/>
          </a:p>
        </p:txBody>
      </p:sp>
    </p:spTree>
    <p:extLst>
      <p:ext uri="{BB962C8B-B14F-4D97-AF65-F5344CB8AC3E}">
        <p14:creationId xmlns:p14="http://schemas.microsoft.com/office/powerpoint/2010/main" val="4121260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4DEE19-009B-48D2-8AFA-EFB0DB7024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F65398E-9F55-41B8-8F59-1A1DCAAAE6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E22AAD-5865-4EDB-A2B3-78D9F378E3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FB746A-4E67-4532-A00B-3CAA88EEA881}" type="datetimeFigureOut">
              <a:rPr lang="en-US" smtClean="0"/>
              <a:t>9/19/2020</a:t>
            </a:fld>
            <a:endParaRPr lang="en-US"/>
          </a:p>
        </p:txBody>
      </p:sp>
      <p:sp>
        <p:nvSpPr>
          <p:cNvPr id="5" name="Footer Placeholder 4">
            <a:extLst>
              <a:ext uri="{FF2B5EF4-FFF2-40B4-BE49-F238E27FC236}">
                <a16:creationId xmlns:a16="http://schemas.microsoft.com/office/drawing/2014/main" id="{5F0B1090-AEEA-40BF-9B29-73AB094A64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E49967-E34A-4EC3-8F57-7683BCF197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CECBDF-A60D-4B89-809A-5A06AE89A04F}" type="slidenum">
              <a:rPr lang="en-US" smtClean="0"/>
              <a:t>‹#›</a:t>
            </a:fld>
            <a:endParaRPr lang="en-US"/>
          </a:p>
        </p:txBody>
      </p:sp>
    </p:spTree>
    <p:extLst>
      <p:ext uri="{BB962C8B-B14F-4D97-AF65-F5344CB8AC3E}">
        <p14:creationId xmlns:p14="http://schemas.microsoft.com/office/powerpoint/2010/main" val="2137623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4.bin"/><Relationship Id="rId13" Type="http://schemas.openxmlformats.org/officeDocument/2006/relationships/image" Target="../media/image68.wmf"/><Relationship Id="rId18" Type="http://schemas.openxmlformats.org/officeDocument/2006/relationships/oleObject" Target="../embeddings/oleObject79.bin"/><Relationship Id="rId26" Type="http://schemas.openxmlformats.org/officeDocument/2006/relationships/oleObject" Target="../embeddings/oleObject83.bin"/><Relationship Id="rId3" Type="http://schemas.openxmlformats.org/officeDocument/2006/relationships/image" Target="../media/image77.png"/><Relationship Id="rId21" Type="http://schemas.openxmlformats.org/officeDocument/2006/relationships/image" Target="../media/image72.wmf"/><Relationship Id="rId7" Type="http://schemas.openxmlformats.org/officeDocument/2006/relationships/image" Target="../media/image65.wmf"/><Relationship Id="rId12" Type="http://schemas.openxmlformats.org/officeDocument/2006/relationships/oleObject" Target="../embeddings/oleObject76.bin"/><Relationship Id="rId17" Type="http://schemas.openxmlformats.org/officeDocument/2006/relationships/image" Target="../media/image70.wmf"/><Relationship Id="rId25" Type="http://schemas.openxmlformats.org/officeDocument/2006/relationships/image" Target="../media/image74.wmf"/><Relationship Id="rId2" Type="http://schemas.openxmlformats.org/officeDocument/2006/relationships/slideLayout" Target="../slideLayouts/slideLayout7.xml"/><Relationship Id="rId16" Type="http://schemas.openxmlformats.org/officeDocument/2006/relationships/oleObject" Target="../embeddings/oleObject78.bin"/><Relationship Id="rId20" Type="http://schemas.openxmlformats.org/officeDocument/2006/relationships/oleObject" Target="../embeddings/oleObject80.bin"/><Relationship Id="rId29" Type="http://schemas.openxmlformats.org/officeDocument/2006/relationships/image" Target="../media/image76.wmf"/><Relationship Id="rId1" Type="http://schemas.openxmlformats.org/officeDocument/2006/relationships/vmlDrawing" Target="../drawings/vmlDrawing9.vml"/><Relationship Id="rId6" Type="http://schemas.openxmlformats.org/officeDocument/2006/relationships/oleObject" Target="../embeddings/oleObject73.bin"/><Relationship Id="rId11" Type="http://schemas.openxmlformats.org/officeDocument/2006/relationships/image" Target="../media/image67.wmf"/><Relationship Id="rId24" Type="http://schemas.openxmlformats.org/officeDocument/2006/relationships/oleObject" Target="../embeddings/oleObject82.bin"/><Relationship Id="rId5" Type="http://schemas.openxmlformats.org/officeDocument/2006/relationships/image" Target="../media/image64.wmf"/><Relationship Id="rId15" Type="http://schemas.openxmlformats.org/officeDocument/2006/relationships/image" Target="../media/image69.wmf"/><Relationship Id="rId23" Type="http://schemas.openxmlformats.org/officeDocument/2006/relationships/image" Target="../media/image73.wmf"/><Relationship Id="rId28" Type="http://schemas.openxmlformats.org/officeDocument/2006/relationships/oleObject" Target="../embeddings/oleObject84.bin"/><Relationship Id="rId10" Type="http://schemas.openxmlformats.org/officeDocument/2006/relationships/oleObject" Target="../embeddings/oleObject75.bin"/><Relationship Id="rId19" Type="http://schemas.openxmlformats.org/officeDocument/2006/relationships/image" Target="../media/image71.wmf"/><Relationship Id="rId4" Type="http://schemas.openxmlformats.org/officeDocument/2006/relationships/oleObject" Target="../embeddings/oleObject72.bin"/><Relationship Id="rId9" Type="http://schemas.openxmlformats.org/officeDocument/2006/relationships/image" Target="../media/image66.wmf"/><Relationship Id="rId14" Type="http://schemas.openxmlformats.org/officeDocument/2006/relationships/oleObject" Target="../embeddings/oleObject77.bin"/><Relationship Id="rId22" Type="http://schemas.openxmlformats.org/officeDocument/2006/relationships/oleObject" Target="../embeddings/oleObject81.bin"/><Relationship Id="rId27" Type="http://schemas.openxmlformats.org/officeDocument/2006/relationships/image" Target="../media/image75.wmf"/></Relationships>
</file>

<file path=ppt/slides/_rels/slide11.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87.bin"/><Relationship Id="rId18" Type="http://schemas.openxmlformats.org/officeDocument/2006/relationships/image" Target="../media/image82.wmf"/><Relationship Id="rId26" Type="http://schemas.openxmlformats.org/officeDocument/2006/relationships/oleObject" Target="../embeddings/oleObject93.bin"/><Relationship Id="rId3" Type="http://schemas.openxmlformats.org/officeDocument/2006/relationships/oleObject" Target="../embeddings/oleObject85.bin"/><Relationship Id="rId21" Type="http://schemas.openxmlformats.org/officeDocument/2006/relationships/customXml" Target="../ink/ink3.xml"/><Relationship Id="rId7" Type="http://schemas.openxmlformats.org/officeDocument/2006/relationships/oleObject" Target="../embeddings/oleObject57.bin"/><Relationship Id="rId12" Type="http://schemas.openxmlformats.org/officeDocument/2006/relationships/image" Target="../media/image85.png"/><Relationship Id="rId17" Type="http://schemas.openxmlformats.org/officeDocument/2006/relationships/oleObject" Target="../embeddings/oleObject89.bin"/><Relationship Id="rId25" Type="http://schemas.openxmlformats.org/officeDocument/2006/relationships/image" Target="../media/image85.wmf"/><Relationship Id="rId2" Type="http://schemas.openxmlformats.org/officeDocument/2006/relationships/slideLayout" Target="../slideLayouts/slideLayout7.xml"/><Relationship Id="rId16" Type="http://schemas.openxmlformats.org/officeDocument/2006/relationships/image" Target="../media/image81.wmf"/><Relationship Id="rId20" Type="http://schemas.openxmlformats.org/officeDocument/2006/relationships/image" Target="../media/image83.wmf"/><Relationship Id="rId1" Type="http://schemas.openxmlformats.org/officeDocument/2006/relationships/vmlDrawing" Target="../drawings/vmlDrawing10.vml"/><Relationship Id="rId6" Type="http://schemas.openxmlformats.org/officeDocument/2006/relationships/image" Target="../media/image50.wmf"/><Relationship Id="rId11" Type="http://schemas.openxmlformats.org/officeDocument/2006/relationships/customXml" Target="../ink/ink2.xml"/><Relationship Id="rId24" Type="http://schemas.openxmlformats.org/officeDocument/2006/relationships/oleObject" Target="../embeddings/oleObject92.bin"/><Relationship Id="rId5" Type="http://schemas.openxmlformats.org/officeDocument/2006/relationships/oleObject" Target="../embeddings/oleObject54.bin"/><Relationship Id="rId15" Type="http://schemas.openxmlformats.org/officeDocument/2006/relationships/oleObject" Target="../embeddings/oleObject88.bin"/><Relationship Id="rId23" Type="http://schemas.openxmlformats.org/officeDocument/2006/relationships/image" Target="../media/image84.wmf"/><Relationship Id="rId10" Type="http://schemas.openxmlformats.org/officeDocument/2006/relationships/image" Target="../media/image79.wmf"/><Relationship Id="rId19" Type="http://schemas.openxmlformats.org/officeDocument/2006/relationships/oleObject" Target="../embeddings/oleObject90.bin"/><Relationship Id="rId4" Type="http://schemas.openxmlformats.org/officeDocument/2006/relationships/image" Target="../media/image78.png"/><Relationship Id="rId9" Type="http://schemas.openxmlformats.org/officeDocument/2006/relationships/oleObject" Target="../embeddings/oleObject86.bin"/><Relationship Id="rId14" Type="http://schemas.openxmlformats.org/officeDocument/2006/relationships/image" Target="../media/image80.wmf"/><Relationship Id="rId22" Type="http://schemas.openxmlformats.org/officeDocument/2006/relationships/oleObject" Target="../embeddings/oleObject91.bin"/><Relationship Id="rId27" Type="http://schemas.openxmlformats.org/officeDocument/2006/relationships/image" Target="../media/image86.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image" Target="../media/image15.png"/><Relationship Id="rId18" Type="http://schemas.openxmlformats.org/officeDocument/2006/relationships/oleObject" Target="../embeddings/oleObject10.bin"/><Relationship Id="rId3" Type="http://schemas.openxmlformats.org/officeDocument/2006/relationships/oleObject" Target="../embeddings/oleObject3.bin"/><Relationship Id="rId21" Type="http://schemas.openxmlformats.org/officeDocument/2006/relationships/image" Target="../media/image12.wmf"/><Relationship Id="rId7" Type="http://schemas.openxmlformats.org/officeDocument/2006/relationships/oleObject" Target="../embeddings/oleObject5.bin"/><Relationship Id="rId12" Type="http://schemas.openxmlformats.org/officeDocument/2006/relationships/image" Target="../media/image8.wmf"/><Relationship Id="rId17" Type="http://schemas.openxmlformats.org/officeDocument/2006/relationships/image" Target="../media/image10.wmf"/><Relationship Id="rId25" Type="http://schemas.openxmlformats.org/officeDocument/2006/relationships/image" Target="../media/image14.wmf"/><Relationship Id="rId2" Type="http://schemas.openxmlformats.org/officeDocument/2006/relationships/slideLayout" Target="../slideLayouts/slideLayout7.xml"/><Relationship Id="rId16" Type="http://schemas.openxmlformats.org/officeDocument/2006/relationships/oleObject" Target="../embeddings/oleObject9.bin"/><Relationship Id="rId20"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image" Target="../media/image5.wmf"/><Relationship Id="rId11" Type="http://schemas.openxmlformats.org/officeDocument/2006/relationships/oleObject" Target="../embeddings/oleObject7.bin"/><Relationship Id="rId24" Type="http://schemas.openxmlformats.org/officeDocument/2006/relationships/oleObject" Target="../embeddings/oleObject13.bin"/><Relationship Id="rId5" Type="http://schemas.openxmlformats.org/officeDocument/2006/relationships/oleObject" Target="../embeddings/oleObject4.bin"/><Relationship Id="rId15" Type="http://schemas.openxmlformats.org/officeDocument/2006/relationships/image" Target="../media/image9.wmf"/><Relationship Id="rId23" Type="http://schemas.openxmlformats.org/officeDocument/2006/relationships/image" Target="../media/image13.wmf"/><Relationship Id="rId10" Type="http://schemas.openxmlformats.org/officeDocument/2006/relationships/image" Target="../media/image7.png"/><Relationship Id="rId19" Type="http://schemas.openxmlformats.org/officeDocument/2006/relationships/image" Target="../media/image11.wmf"/><Relationship Id="rId4" Type="http://schemas.openxmlformats.org/officeDocument/2006/relationships/image" Target="../media/image4.wmf"/><Relationship Id="rId9" Type="http://schemas.openxmlformats.org/officeDocument/2006/relationships/oleObject" Target="../embeddings/oleObject6.bin"/><Relationship Id="rId14" Type="http://schemas.openxmlformats.org/officeDocument/2006/relationships/oleObject" Target="../embeddings/oleObject8.bin"/><Relationship Id="rId22" Type="http://schemas.openxmlformats.org/officeDocument/2006/relationships/oleObject" Target="../embeddings/oleObject12.bin"/></Relationships>
</file>

<file path=ppt/slides/_rels/slide4.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9.bin"/><Relationship Id="rId18" Type="http://schemas.openxmlformats.org/officeDocument/2006/relationships/oleObject" Target="../embeddings/oleObject22.bin"/><Relationship Id="rId3" Type="http://schemas.openxmlformats.org/officeDocument/2006/relationships/oleObject" Target="../embeddings/oleObject14.bin"/><Relationship Id="rId21" Type="http://schemas.openxmlformats.org/officeDocument/2006/relationships/image" Target="../media/image23.wmf"/><Relationship Id="rId7" Type="http://schemas.openxmlformats.org/officeDocument/2006/relationships/oleObject" Target="../embeddings/oleObject16.bin"/><Relationship Id="rId12" Type="http://schemas.openxmlformats.org/officeDocument/2006/relationships/image" Target="../media/image19.wmf"/><Relationship Id="rId17" Type="http://schemas.openxmlformats.org/officeDocument/2006/relationships/image" Target="../media/image21.wmf"/><Relationship Id="rId2" Type="http://schemas.openxmlformats.org/officeDocument/2006/relationships/slideLayout" Target="../slideLayouts/slideLayout7.xml"/><Relationship Id="rId16" Type="http://schemas.openxmlformats.org/officeDocument/2006/relationships/oleObject" Target="../embeddings/oleObject21.bin"/><Relationship Id="rId20" Type="http://schemas.openxmlformats.org/officeDocument/2006/relationships/oleObject" Target="../embeddings/oleObject23.bin"/><Relationship Id="rId1" Type="http://schemas.openxmlformats.org/officeDocument/2006/relationships/vmlDrawing" Target="../drawings/vmlDrawing3.vml"/><Relationship Id="rId6" Type="http://schemas.openxmlformats.org/officeDocument/2006/relationships/image" Target="../media/image14.wmf"/><Relationship Id="rId11" Type="http://schemas.openxmlformats.org/officeDocument/2006/relationships/oleObject" Target="../embeddings/oleObject18.bin"/><Relationship Id="rId5" Type="http://schemas.openxmlformats.org/officeDocument/2006/relationships/oleObject" Target="../embeddings/oleObject15.bin"/><Relationship Id="rId15" Type="http://schemas.openxmlformats.org/officeDocument/2006/relationships/oleObject" Target="../embeddings/oleObject20.bin"/><Relationship Id="rId10" Type="http://schemas.openxmlformats.org/officeDocument/2006/relationships/image" Target="../media/image18.wmf"/><Relationship Id="rId19" Type="http://schemas.openxmlformats.org/officeDocument/2006/relationships/image" Target="../media/image22.wmf"/><Relationship Id="rId4" Type="http://schemas.openxmlformats.org/officeDocument/2006/relationships/image" Target="../media/image16.wmf"/><Relationship Id="rId9" Type="http://schemas.openxmlformats.org/officeDocument/2006/relationships/oleObject" Target="../embeddings/oleObject17.bin"/><Relationship Id="rId14" Type="http://schemas.openxmlformats.org/officeDocument/2006/relationships/image" Target="../media/image20.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27.wmf"/><Relationship Id="rId18" Type="http://schemas.openxmlformats.org/officeDocument/2006/relationships/oleObject" Target="../embeddings/oleObject31.bin"/><Relationship Id="rId3" Type="http://schemas.openxmlformats.org/officeDocument/2006/relationships/oleObject" Target="../embeddings/oleObject24.bin"/><Relationship Id="rId7" Type="http://schemas.openxmlformats.org/officeDocument/2006/relationships/image" Target="../media/image24.wmf"/><Relationship Id="rId12" Type="http://schemas.openxmlformats.org/officeDocument/2006/relationships/oleObject" Target="../embeddings/oleObject28.bin"/><Relationship Id="rId17" Type="http://schemas.openxmlformats.org/officeDocument/2006/relationships/image" Target="../media/image29.wmf"/><Relationship Id="rId2" Type="http://schemas.openxmlformats.org/officeDocument/2006/relationships/slideLayout" Target="../slideLayouts/slideLayout7.xml"/><Relationship Id="rId16" Type="http://schemas.openxmlformats.org/officeDocument/2006/relationships/oleObject" Target="../embeddings/oleObject30.bin"/><Relationship Id="rId1" Type="http://schemas.openxmlformats.org/officeDocument/2006/relationships/vmlDrawing" Target="../drawings/vmlDrawing4.vml"/><Relationship Id="rId6" Type="http://schemas.openxmlformats.org/officeDocument/2006/relationships/oleObject" Target="../embeddings/oleObject25.bin"/><Relationship Id="rId11" Type="http://schemas.openxmlformats.org/officeDocument/2006/relationships/image" Target="../media/image26.wmf"/><Relationship Id="rId5" Type="http://schemas.openxmlformats.org/officeDocument/2006/relationships/image" Target="../media/image15.png"/><Relationship Id="rId15" Type="http://schemas.openxmlformats.org/officeDocument/2006/relationships/image" Target="../media/image28.wmf"/><Relationship Id="rId10" Type="http://schemas.openxmlformats.org/officeDocument/2006/relationships/oleObject" Target="../embeddings/oleObject27.bin"/><Relationship Id="rId19" Type="http://schemas.openxmlformats.org/officeDocument/2006/relationships/image" Target="../media/image30.wmf"/><Relationship Id="rId4" Type="http://schemas.openxmlformats.org/officeDocument/2006/relationships/image" Target="../media/image7.png"/><Relationship Id="rId9" Type="http://schemas.openxmlformats.org/officeDocument/2006/relationships/image" Target="../media/image25.wmf"/><Relationship Id="rId14" Type="http://schemas.openxmlformats.org/officeDocument/2006/relationships/oleObject" Target="../embeddings/oleObject29.bin"/></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36.bin"/><Relationship Id="rId18" Type="http://schemas.openxmlformats.org/officeDocument/2006/relationships/oleObject" Target="../embeddings/oleObject38.bin"/><Relationship Id="rId26" Type="http://schemas.openxmlformats.org/officeDocument/2006/relationships/oleObject" Target="../embeddings/oleObject42.bin"/><Relationship Id="rId3" Type="http://schemas.openxmlformats.org/officeDocument/2006/relationships/oleObject" Target="../embeddings/oleObject24.bin"/><Relationship Id="rId21" Type="http://schemas.openxmlformats.org/officeDocument/2006/relationships/image" Target="../media/image35.wmf"/><Relationship Id="rId7" Type="http://schemas.openxmlformats.org/officeDocument/2006/relationships/oleObject" Target="../embeddings/oleObject33.bin"/><Relationship Id="rId12" Type="http://schemas.openxmlformats.org/officeDocument/2006/relationships/image" Target="../media/image32.wmf"/><Relationship Id="rId17" Type="http://schemas.openxmlformats.org/officeDocument/2006/relationships/image" Target="../media/image15.png"/><Relationship Id="rId25" Type="http://schemas.openxmlformats.org/officeDocument/2006/relationships/image" Target="../media/image37.wmf"/><Relationship Id="rId2" Type="http://schemas.openxmlformats.org/officeDocument/2006/relationships/slideLayout" Target="../slideLayouts/slideLayout7.xml"/><Relationship Id="rId16" Type="http://schemas.openxmlformats.org/officeDocument/2006/relationships/image" Target="../media/image33.wmf"/><Relationship Id="rId20" Type="http://schemas.openxmlformats.org/officeDocument/2006/relationships/oleObject" Target="../embeddings/oleObject39.bin"/><Relationship Id="rId29" Type="http://schemas.openxmlformats.org/officeDocument/2006/relationships/image" Target="../media/image39.wmf"/><Relationship Id="rId1" Type="http://schemas.openxmlformats.org/officeDocument/2006/relationships/vmlDrawing" Target="../drawings/vmlDrawing5.vml"/><Relationship Id="rId6" Type="http://schemas.openxmlformats.org/officeDocument/2006/relationships/image" Target="../media/image31.png"/><Relationship Id="rId11" Type="http://schemas.openxmlformats.org/officeDocument/2006/relationships/oleObject" Target="../embeddings/oleObject35.bin"/><Relationship Id="rId24" Type="http://schemas.openxmlformats.org/officeDocument/2006/relationships/oleObject" Target="../embeddings/oleObject41.bin"/><Relationship Id="rId5" Type="http://schemas.openxmlformats.org/officeDocument/2006/relationships/oleObject" Target="../embeddings/oleObject32.bin"/><Relationship Id="rId15" Type="http://schemas.openxmlformats.org/officeDocument/2006/relationships/oleObject" Target="../embeddings/oleObject37.bin"/><Relationship Id="rId23" Type="http://schemas.openxmlformats.org/officeDocument/2006/relationships/image" Target="../media/image36.wmf"/><Relationship Id="rId28" Type="http://schemas.openxmlformats.org/officeDocument/2006/relationships/oleObject" Target="../embeddings/oleObject43.bin"/><Relationship Id="rId10" Type="http://schemas.openxmlformats.org/officeDocument/2006/relationships/image" Target="../media/image25.wmf"/><Relationship Id="rId19" Type="http://schemas.openxmlformats.org/officeDocument/2006/relationships/image" Target="../media/image34.wmf"/><Relationship Id="rId4" Type="http://schemas.openxmlformats.org/officeDocument/2006/relationships/image" Target="../media/image7.png"/><Relationship Id="rId9" Type="http://schemas.openxmlformats.org/officeDocument/2006/relationships/oleObject" Target="../embeddings/oleObject34.bin"/><Relationship Id="rId14" Type="http://schemas.openxmlformats.org/officeDocument/2006/relationships/image" Target="../media/image28.wmf"/><Relationship Id="rId22" Type="http://schemas.openxmlformats.org/officeDocument/2006/relationships/oleObject" Target="../embeddings/oleObject40.bin"/><Relationship Id="rId27" Type="http://schemas.openxmlformats.org/officeDocument/2006/relationships/image" Target="../media/image38.wmf"/></Relationships>
</file>

<file path=ppt/slides/_rels/slide7.xml.rels><?xml version="1.0" encoding="UTF-8" standalone="yes"?>
<Relationships xmlns="http://schemas.openxmlformats.org/package/2006/relationships"><Relationship Id="rId8" Type="http://schemas.openxmlformats.org/officeDocument/2006/relationships/image" Target="../media/image24.wmf"/><Relationship Id="rId13" Type="http://schemas.openxmlformats.org/officeDocument/2006/relationships/oleObject" Target="../embeddings/oleObject36.bin"/><Relationship Id="rId18" Type="http://schemas.openxmlformats.org/officeDocument/2006/relationships/oleObject" Target="../embeddings/oleObject46.bin"/><Relationship Id="rId3" Type="http://schemas.openxmlformats.org/officeDocument/2006/relationships/oleObject" Target="../embeddings/oleObject24.bin"/><Relationship Id="rId21" Type="http://schemas.openxmlformats.org/officeDocument/2006/relationships/image" Target="../media/image43.wmf"/><Relationship Id="rId7" Type="http://schemas.openxmlformats.org/officeDocument/2006/relationships/oleObject" Target="../embeddings/oleObject33.bin"/><Relationship Id="rId12" Type="http://schemas.openxmlformats.org/officeDocument/2006/relationships/image" Target="../media/image40.wmf"/><Relationship Id="rId17" Type="http://schemas.openxmlformats.org/officeDocument/2006/relationships/image" Target="../media/image15.png"/><Relationship Id="rId25" Type="http://schemas.openxmlformats.org/officeDocument/2006/relationships/image" Target="../media/image45.wmf"/><Relationship Id="rId2" Type="http://schemas.openxmlformats.org/officeDocument/2006/relationships/slideLayout" Target="../slideLayouts/slideLayout7.xml"/><Relationship Id="rId16" Type="http://schemas.openxmlformats.org/officeDocument/2006/relationships/image" Target="../media/image41.wmf"/><Relationship Id="rId20" Type="http://schemas.openxmlformats.org/officeDocument/2006/relationships/oleObject" Target="../embeddings/oleObject47.bin"/><Relationship Id="rId1" Type="http://schemas.openxmlformats.org/officeDocument/2006/relationships/vmlDrawing" Target="../drawings/vmlDrawing6.vml"/><Relationship Id="rId6" Type="http://schemas.openxmlformats.org/officeDocument/2006/relationships/image" Target="../media/image31.png"/><Relationship Id="rId11" Type="http://schemas.openxmlformats.org/officeDocument/2006/relationships/oleObject" Target="../embeddings/oleObject44.bin"/><Relationship Id="rId24" Type="http://schemas.openxmlformats.org/officeDocument/2006/relationships/oleObject" Target="../embeddings/oleObject49.bin"/><Relationship Id="rId5" Type="http://schemas.openxmlformats.org/officeDocument/2006/relationships/oleObject" Target="../embeddings/oleObject32.bin"/><Relationship Id="rId15" Type="http://schemas.openxmlformats.org/officeDocument/2006/relationships/oleObject" Target="../embeddings/oleObject45.bin"/><Relationship Id="rId23" Type="http://schemas.openxmlformats.org/officeDocument/2006/relationships/image" Target="../media/image44.wmf"/><Relationship Id="rId10" Type="http://schemas.openxmlformats.org/officeDocument/2006/relationships/image" Target="../media/image25.wmf"/><Relationship Id="rId19" Type="http://schemas.openxmlformats.org/officeDocument/2006/relationships/image" Target="../media/image42.wmf"/><Relationship Id="rId4" Type="http://schemas.openxmlformats.org/officeDocument/2006/relationships/image" Target="../media/image7.png"/><Relationship Id="rId9" Type="http://schemas.openxmlformats.org/officeDocument/2006/relationships/oleObject" Target="../embeddings/oleObject34.bin"/><Relationship Id="rId14" Type="http://schemas.openxmlformats.org/officeDocument/2006/relationships/image" Target="../media/image28.wmf"/><Relationship Id="rId22" Type="http://schemas.openxmlformats.org/officeDocument/2006/relationships/oleObject" Target="../embeddings/oleObject48.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40.wmf"/><Relationship Id="rId18" Type="http://schemas.openxmlformats.org/officeDocument/2006/relationships/image" Target="../media/image49.png"/><Relationship Id="rId26" Type="http://schemas.openxmlformats.org/officeDocument/2006/relationships/image" Target="../media/image50.wmf"/><Relationship Id="rId39" Type="http://schemas.openxmlformats.org/officeDocument/2006/relationships/oleObject" Target="../embeddings/oleObject61.bin"/><Relationship Id="rId3" Type="http://schemas.openxmlformats.org/officeDocument/2006/relationships/notesSlide" Target="../notesSlides/notesSlide1.xml"/><Relationship Id="rId21" Type="http://schemas.openxmlformats.org/officeDocument/2006/relationships/oleObject" Target="../embeddings/oleObject52.bin"/><Relationship Id="rId34" Type="http://schemas.openxmlformats.org/officeDocument/2006/relationships/image" Target="../media/image54.wmf"/><Relationship Id="rId42" Type="http://schemas.openxmlformats.org/officeDocument/2006/relationships/image" Target="../media/image58.wmf"/><Relationship Id="rId47" Type="http://schemas.openxmlformats.org/officeDocument/2006/relationships/oleObject" Target="../embeddings/oleObject65.bin"/><Relationship Id="rId7" Type="http://schemas.openxmlformats.org/officeDocument/2006/relationships/image" Target="../media/image31.png"/><Relationship Id="rId12" Type="http://schemas.openxmlformats.org/officeDocument/2006/relationships/oleObject" Target="../embeddings/oleObject44.bin"/><Relationship Id="rId17" Type="http://schemas.openxmlformats.org/officeDocument/2006/relationships/customXml" Target="../ink/ink1.xml"/><Relationship Id="rId25" Type="http://schemas.openxmlformats.org/officeDocument/2006/relationships/oleObject" Target="../embeddings/oleObject54.bin"/><Relationship Id="rId33" Type="http://schemas.openxmlformats.org/officeDocument/2006/relationships/oleObject" Target="../embeddings/oleObject58.bin"/><Relationship Id="rId38" Type="http://schemas.openxmlformats.org/officeDocument/2006/relationships/image" Target="../media/image56.wmf"/><Relationship Id="rId46" Type="http://schemas.openxmlformats.org/officeDocument/2006/relationships/image" Target="../media/image60.wmf"/><Relationship Id="rId2" Type="http://schemas.openxmlformats.org/officeDocument/2006/relationships/slideLayout" Target="../slideLayouts/slideLayout7.xml"/><Relationship Id="rId16" Type="http://schemas.openxmlformats.org/officeDocument/2006/relationships/image" Target="../media/image15.png"/><Relationship Id="rId20" Type="http://schemas.openxmlformats.org/officeDocument/2006/relationships/image" Target="../media/image47.wmf"/><Relationship Id="rId29" Type="http://schemas.openxmlformats.org/officeDocument/2006/relationships/oleObject" Target="../embeddings/oleObject56.bin"/><Relationship Id="rId41" Type="http://schemas.openxmlformats.org/officeDocument/2006/relationships/oleObject" Target="../embeddings/oleObject62.bin"/><Relationship Id="rId1" Type="http://schemas.openxmlformats.org/officeDocument/2006/relationships/vmlDrawing" Target="../drawings/vmlDrawing7.vml"/><Relationship Id="rId6" Type="http://schemas.openxmlformats.org/officeDocument/2006/relationships/oleObject" Target="../embeddings/oleObject32.bin"/><Relationship Id="rId11" Type="http://schemas.openxmlformats.org/officeDocument/2006/relationships/image" Target="../media/image25.wmf"/><Relationship Id="rId24" Type="http://schemas.openxmlformats.org/officeDocument/2006/relationships/image" Target="../media/image49.wmf"/><Relationship Id="rId32" Type="http://schemas.openxmlformats.org/officeDocument/2006/relationships/image" Target="../media/image53.wmf"/><Relationship Id="rId37" Type="http://schemas.openxmlformats.org/officeDocument/2006/relationships/oleObject" Target="../embeddings/oleObject60.bin"/><Relationship Id="rId40" Type="http://schemas.openxmlformats.org/officeDocument/2006/relationships/image" Target="../media/image57.wmf"/><Relationship Id="rId45" Type="http://schemas.openxmlformats.org/officeDocument/2006/relationships/oleObject" Target="../embeddings/oleObject64.bin"/><Relationship Id="rId5" Type="http://schemas.openxmlformats.org/officeDocument/2006/relationships/image" Target="../media/image7.png"/><Relationship Id="rId15" Type="http://schemas.openxmlformats.org/officeDocument/2006/relationships/image" Target="../media/image46.wmf"/><Relationship Id="rId23" Type="http://schemas.openxmlformats.org/officeDocument/2006/relationships/oleObject" Target="../embeddings/oleObject53.bin"/><Relationship Id="rId28" Type="http://schemas.openxmlformats.org/officeDocument/2006/relationships/image" Target="../media/image51.wmf"/><Relationship Id="rId36" Type="http://schemas.openxmlformats.org/officeDocument/2006/relationships/image" Target="../media/image55.wmf"/><Relationship Id="rId10" Type="http://schemas.openxmlformats.org/officeDocument/2006/relationships/oleObject" Target="../embeddings/oleObject34.bin"/><Relationship Id="rId19" Type="http://schemas.openxmlformats.org/officeDocument/2006/relationships/oleObject" Target="../embeddings/oleObject51.bin"/><Relationship Id="rId31" Type="http://schemas.openxmlformats.org/officeDocument/2006/relationships/oleObject" Target="../embeddings/oleObject57.bin"/><Relationship Id="rId44" Type="http://schemas.openxmlformats.org/officeDocument/2006/relationships/image" Target="../media/image59.wmf"/><Relationship Id="rId4" Type="http://schemas.openxmlformats.org/officeDocument/2006/relationships/oleObject" Target="../embeddings/oleObject24.bin"/><Relationship Id="rId9" Type="http://schemas.openxmlformats.org/officeDocument/2006/relationships/image" Target="../media/image24.wmf"/><Relationship Id="rId14" Type="http://schemas.openxmlformats.org/officeDocument/2006/relationships/oleObject" Target="../embeddings/oleObject50.bin"/><Relationship Id="rId22" Type="http://schemas.openxmlformats.org/officeDocument/2006/relationships/image" Target="../media/image48.wmf"/><Relationship Id="rId27" Type="http://schemas.openxmlformats.org/officeDocument/2006/relationships/oleObject" Target="../embeddings/oleObject55.bin"/><Relationship Id="rId30" Type="http://schemas.openxmlformats.org/officeDocument/2006/relationships/image" Target="../media/image52.wmf"/><Relationship Id="rId35" Type="http://schemas.openxmlformats.org/officeDocument/2006/relationships/oleObject" Target="../embeddings/oleObject59.bin"/><Relationship Id="rId43" Type="http://schemas.openxmlformats.org/officeDocument/2006/relationships/oleObject" Target="../embeddings/oleObject63.bin"/><Relationship Id="rId48" Type="http://schemas.openxmlformats.org/officeDocument/2006/relationships/image" Target="../media/image61.wmf"/></Relationships>
</file>

<file path=ppt/slides/_rels/slide9.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68.bin"/><Relationship Id="rId3" Type="http://schemas.openxmlformats.org/officeDocument/2006/relationships/oleObject" Target="../embeddings/oleObject66.bin"/><Relationship Id="rId7" Type="http://schemas.openxmlformats.org/officeDocument/2006/relationships/oleObject" Target="../embeddings/oleObject43.bin"/><Relationship Id="rId12" Type="http://schemas.openxmlformats.org/officeDocument/2006/relationships/image" Target="../media/image61.wmf"/><Relationship Id="rId17" Type="http://schemas.openxmlformats.org/officeDocument/2006/relationships/oleObject" Target="../embeddings/oleObject71.bin"/><Relationship Id="rId2" Type="http://schemas.openxmlformats.org/officeDocument/2006/relationships/slideLayout" Target="../slideLayouts/slideLayout7.xml"/><Relationship Id="rId16" Type="http://schemas.openxmlformats.org/officeDocument/2006/relationships/oleObject" Target="../embeddings/oleObject70.bin"/><Relationship Id="rId1" Type="http://schemas.openxmlformats.org/officeDocument/2006/relationships/vmlDrawing" Target="../drawings/vmlDrawing8.vml"/><Relationship Id="rId6" Type="http://schemas.openxmlformats.org/officeDocument/2006/relationships/image" Target="../media/image30.wmf"/><Relationship Id="rId11" Type="http://schemas.openxmlformats.org/officeDocument/2006/relationships/oleObject" Target="../embeddings/oleObject67.bin"/><Relationship Id="rId5" Type="http://schemas.openxmlformats.org/officeDocument/2006/relationships/oleObject" Target="../embeddings/oleObject31.bin"/><Relationship Id="rId15" Type="http://schemas.openxmlformats.org/officeDocument/2006/relationships/oleObject" Target="../embeddings/oleObject69.bin"/><Relationship Id="rId10" Type="http://schemas.openxmlformats.org/officeDocument/2006/relationships/image" Target="../media/image45.wmf"/><Relationship Id="rId4" Type="http://schemas.openxmlformats.org/officeDocument/2006/relationships/image" Target="../media/image62.png"/><Relationship Id="rId9" Type="http://schemas.openxmlformats.org/officeDocument/2006/relationships/oleObject" Target="../embeddings/oleObject49.bin"/><Relationship Id="rId14" Type="http://schemas.openxmlformats.org/officeDocument/2006/relationships/image" Target="../media/image6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C15FB-CCAA-4699-BF96-EE1D8F7B2FDE}"/>
              </a:ext>
            </a:extLst>
          </p:cNvPr>
          <p:cNvSpPr>
            <a:spLocks noGrp="1"/>
          </p:cNvSpPr>
          <p:nvPr>
            <p:ph type="ctrTitle"/>
          </p:nvPr>
        </p:nvSpPr>
        <p:spPr>
          <a:xfrm>
            <a:off x="1444487" y="227841"/>
            <a:ext cx="9144000" cy="596303"/>
          </a:xfrm>
        </p:spPr>
        <p:txBody>
          <a:bodyPr>
            <a:normAutofit/>
          </a:bodyPr>
          <a:lstStyle/>
          <a:p>
            <a:r>
              <a:rPr lang="en-US" sz="3600" b="1" u="sng" dirty="0">
                <a:latin typeface="+mn-lt"/>
              </a:rPr>
              <a:t>F.7 Thermodynamic Processes</a:t>
            </a:r>
          </a:p>
        </p:txBody>
      </p:sp>
      <p:sp>
        <p:nvSpPr>
          <p:cNvPr id="4" name="TextBox 3">
            <a:extLst>
              <a:ext uri="{FF2B5EF4-FFF2-40B4-BE49-F238E27FC236}">
                <a16:creationId xmlns:a16="http://schemas.microsoft.com/office/drawing/2014/main" id="{109611D9-909A-4243-B8F3-F09AEBEEACAE}"/>
              </a:ext>
            </a:extLst>
          </p:cNvPr>
          <p:cNvSpPr txBox="1"/>
          <p:nvPr/>
        </p:nvSpPr>
        <p:spPr>
          <a:xfrm>
            <a:off x="314965" y="907740"/>
            <a:ext cx="9101787" cy="584775"/>
          </a:xfrm>
          <a:prstGeom prst="rect">
            <a:avLst/>
          </a:prstGeom>
          <a:noFill/>
        </p:spPr>
        <p:txBody>
          <a:bodyPr wrap="none" rtlCol="0">
            <a:spAutoFit/>
          </a:bodyPr>
          <a:lstStyle/>
          <a:p>
            <a:r>
              <a:rPr lang="en-US" sz="1600" dirty="0"/>
              <a:t>The fundamentals of thermodynamics are now established.  And next we can turn to applications: engines, </a:t>
            </a:r>
          </a:p>
          <a:p>
            <a:r>
              <a:rPr lang="en-US" sz="1600" dirty="0"/>
              <a:t>and refrigerators.  Either one usually consists of the following four elements: </a:t>
            </a:r>
          </a:p>
        </p:txBody>
      </p:sp>
      <p:sp>
        <p:nvSpPr>
          <p:cNvPr id="5" name="TextBox 4">
            <a:extLst>
              <a:ext uri="{FF2B5EF4-FFF2-40B4-BE49-F238E27FC236}">
                <a16:creationId xmlns:a16="http://schemas.microsoft.com/office/drawing/2014/main" id="{CF01BE20-AFD4-4CED-8BDD-EECE1C928786}"/>
              </a:ext>
            </a:extLst>
          </p:cNvPr>
          <p:cNvSpPr txBox="1"/>
          <p:nvPr/>
        </p:nvSpPr>
        <p:spPr>
          <a:xfrm>
            <a:off x="487017" y="2117033"/>
            <a:ext cx="184731" cy="369332"/>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8D010F42-8C25-4113-891E-DAD535ED59D7}"/>
              </a:ext>
            </a:extLst>
          </p:cNvPr>
          <p:cNvSpPr txBox="1"/>
          <p:nvPr/>
        </p:nvSpPr>
        <p:spPr>
          <a:xfrm>
            <a:off x="5216626" y="5052084"/>
            <a:ext cx="1051378" cy="646331"/>
          </a:xfrm>
          <a:prstGeom prst="rect">
            <a:avLst/>
          </a:prstGeom>
          <a:noFill/>
        </p:spPr>
        <p:txBody>
          <a:bodyPr wrap="none" rtlCol="0">
            <a:spAutoFit/>
          </a:bodyPr>
          <a:lstStyle/>
          <a:p>
            <a:r>
              <a:rPr lang="en-US" dirty="0">
                <a:solidFill>
                  <a:srgbClr val="0070C0"/>
                </a:solidFill>
              </a:rPr>
              <a:t>Heat sink</a:t>
            </a:r>
          </a:p>
          <a:p>
            <a:r>
              <a:rPr lang="en-US" dirty="0">
                <a:solidFill>
                  <a:srgbClr val="0070C0"/>
                </a:solidFill>
              </a:rPr>
              <a:t>(air)</a:t>
            </a:r>
          </a:p>
        </p:txBody>
      </p:sp>
      <p:sp>
        <p:nvSpPr>
          <p:cNvPr id="14" name="TextBox 13">
            <a:extLst>
              <a:ext uri="{FF2B5EF4-FFF2-40B4-BE49-F238E27FC236}">
                <a16:creationId xmlns:a16="http://schemas.microsoft.com/office/drawing/2014/main" id="{56B5DD80-E687-481B-9B68-1F754ACA4E42}"/>
              </a:ext>
            </a:extLst>
          </p:cNvPr>
          <p:cNvSpPr txBox="1"/>
          <p:nvPr/>
        </p:nvSpPr>
        <p:spPr>
          <a:xfrm>
            <a:off x="709661" y="2520907"/>
            <a:ext cx="959109" cy="646331"/>
          </a:xfrm>
          <a:prstGeom prst="rect">
            <a:avLst/>
          </a:prstGeom>
          <a:noFill/>
        </p:spPr>
        <p:txBody>
          <a:bodyPr wrap="none" rtlCol="0">
            <a:spAutoFit/>
          </a:bodyPr>
          <a:lstStyle/>
          <a:p>
            <a:r>
              <a:rPr lang="en-US" dirty="0">
                <a:solidFill>
                  <a:schemeClr val="bg1"/>
                </a:solidFill>
              </a:rPr>
              <a:t>nuclear </a:t>
            </a:r>
          </a:p>
          <a:p>
            <a:r>
              <a:rPr lang="en-US" dirty="0">
                <a:solidFill>
                  <a:schemeClr val="bg1"/>
                </a:solidFill>
              </a:rPr>
              <a:t>reaction</a:t>
            </a:r>
          </a:p>
        </p:txBody>
      </p:sp>
      <p:pic>
        <p:nvPicPr>
          <p:cNvPr id="18" name="Picture 17">
            <a:extLst>
              <a:ext uri="{FF2B5EF4-FFF2-40B4-BE49-F238E27FC236}">
                <a16:creationId xmlns:a16="http://schemas.microsoft.com/office/drawing/2014/main" id="{254FC965-E632-42B0-AE2E-877FF3CBCBB7}"/>
              </a:ext>
            </a:extLst>
          </p:cNvPr>
          <p:cNvPicPr>
            <a:picLocks noChangeAspect="1"/>
          </p:cNvPicPr>
          <p:nvPr/>
        </p:nvPicPr>
        <p:blipFill>
          <a:blip r:embed="rId2"/>
          <a:stretch>
            <a:fillRect/>
          </a:stretch>
        </p:blipFill>
        <p:spPr>
          <a:xfrm>
            <a:off x="400077" y="1857764"/>
            <a:ext cx="5831848" cy="2705304"/>
          </a:xfrm>
          <a:prstGeom prst="rect">
            <a:avLst/>
          </a:prstGeom>
        </p:spPr>
      </p:pic>
      <p:cxnSp>
        <p:nvCxnSpPr>
          <p:cNvPr id="22" name="Straight Arrow Connector 21">
            <a:extLst>
              <a:ext uri="{FF2B5EF4-FFF2-40B4-BE49-F238E27FC236}">
                <a16:creationId xmlns:a16="http://schemas.microsoft.com/office/drawing/2014/main" id="{FE9A6F5E-C48A-4BF5-BC73-C33A2671741C}"/>
              </a:ext>
            </a:extLst>
          </p:cNvPr>
          <p:cNvCxnSpPr>
            <a:cxnSpLocks/>
          </p:cNvCxnSpPr>
          <p:nvPr/>
        </p:nvCxnSpPr>
        <p:spPr>
          <a:xfrm flipV="1">
            <a:off x="1247840" y="3878225"/>
            <a:ext cx="1" cy="1499340"/>
          </a:xfrm>
          <a:prstGeom prst="straightConnector1">
            <a:avLst/>
          </a:prstGeom>
          <a:ln w="25400" cap="flat" cmpd="sng" algn="ctr">
            <a:solidFill>
              <a:srgbClr val="FF000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 name="TextBox 5">
            <a:extLst>
              <a:ext uri="{FF2B5EF4-FFF2-40B4-BE49-F238E27FC236}">
                <a16:creationId xmlns:a16="http://schemas.microsoft.com/office/drawing/2014/main" id="{ABB8B45F-AA4B-4503-8D02-B0AEA41D2D21}"/>
              </a:ext>
            </a:extLst>
          </p:cNvPr>
          <p:cNvSpPr txBox="1"/>
          <p:nvPr/>
        </p:nvSpPr>
        <p:spPr>
          <a:xfrm>
            <a:off x="437380" y="5474318"/>
            <a:ext cx="2066086" cy="923330"/>
          </a:xfrm>
          <a:prstGeom prst="rect">
            <a:avLst/>
          </a:prstGeom>
          <a:noFill/>
        </p:spPr>
        <p:txBody>
          <a:bodyPr wrap="square" rtlCol="0">
            <a:spAutoFit/>
          </a:bodyPr>
          <a:lstStyle/>
          <a:p>
            <a:r>
              <a:rPr lang="en-US" dirty="0">
                <a:solidFill>
                  <a:srgbClr val="FF0000"/>
                </a:solidFill>
              </a:rPr>
              <a:t>Heat source</a:t>
            </a:r>
          </a:p>
          <a:p>
            <a:r>
              <a:rPr lang="en-US" dirty="0">
                <a:solidFill>
                  <a:srgbClr val="FF0000"/>
                </a:solidFill>
              </a:rPr>
              <a:t>(nuclear reaction</a:t>
            </a:r>
          </a:p>
          <a:p>
            <a:r>
              <a:rPr lang="en-US" dirty="0">
                <a:solidFill>
                  <a:srgbClr val="FF0000"/>
                </a:solidFill>
              </a:rPr>
              <a:t>-fission)</a:t>
            </a:r>
          </a:p>
        </p:txBody>
      </p:sp>
      <p:cxnSp>
        <p:nvCxnSpPr>
          <p:cNvPr id="35" name="Straight Arrow Connector 34">
            <a:extLst>
              <a:ext uri="{FF2B5EF4-FFF2-40B4-BE49-F238E27FC236}">
                <a16:creationId xmlns:a16="http://schemas.microsoft.com/office/drawing/2014/main" id="{208EA3BF-2A8F-489C-9415-86B3BB06BE87}"/>
              </a:ext>
            </a:extLst>
          </p:cNvPr>
          <p:cNvCxnSpPr>
            <a:cxnSpLocks/>
          </p:cNvCxnSpPr>
          <p:nvPr/>
        </p:nvCxnSpPr>
        <p:spPr>
          <a:xfrm flipV="1">
            <a:off x="5709428" y="3547293"/>
            <a:ext cx="0" cy="1462027"/>
          </a:xfrm>
          <a:prstGeom prst="straightConnector1">
            <a:avLst/>
          </a:prstGeom>
          <a:ln w="25400" cap="flat" cmpd="sng" algn="ctr">
            <a:solidFill>
              <a:srgbClr val="0070C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1" name="TextBox 50">
            <a:extLst>
              <a:ext uri="{FF2B5EF4-FFF2-40B4-BE49-F238E27FC236}">
                <a16:creationId xmlns:a16="http://schemas.microsoft.com/office/drawing/2014/main" id="{932430E6-248B-49D8-B45B-3C6387C61DF1}"/>
              </a:ext>
            </a:extLst>
          </p:cNvPr>
          <p:cNvSpPr txBox="1"/>
          <p:nvPr/>
        </p:nvSpPr>
        <p:spPr>
          <a:xfrm>
            <a:off x="2241909" y="4938346"/>
            <a:ext cx="897746" cy="646331"/>
          </a:xfrm>
          <a:prstGeom prst="rect">
            <a:avLst/>
          </a:prstGeom>
          <a:noFill/>
        </p:spPr>
        <p:txBody>
          <a:bodyPr wrap="none" rtlCol="0">
            <a:spAutoFit/>
          </a:bodyPr>
          <a:lstStyle/>
          <a:p>
            <a:r>
              <a:rPr lang="en-US" dirty="0">
                <a:solidFill>
                  <a:srgbClr val="00B050"/>
                </a:solidFill>
              </a:rPr>
              <a:t>Gas</a:t>
            </a:r>
          </a:p>
          <a:p>
            <a:r>
              <a:rPr lang="en-US" dirty="0">
                <a:solidFill>
                  <a:srgbClr val="00B050"/>
                </a:solidFill>
              </a:rPr>
              <a:t>(steam)</a:t>
            </a:r>
          </a:p>
        </p:txBody>
      </p:sp>
      <p:cxnSp>
        <p:nvCxnSpPr>
          <p:cNvPr id="54" name="Straight Arrow Connector 53">
            <a:extLst>
              <a:ext uri="{FF2B5EF4-FFF2-40B4-BE49-F238E27FC236}">
                <a16:creationId xmlns:a16="http://schemas.microsoft.com/office/drawing/2014/main" id="{C2262C25-84FF-4EEC-8FD2-AF718143BE89}"/>
              </a:ext>
            </a:extLst>
          </p:cNvPr>
          <p:cNvCxnSpPr>
            <a:cxnSpLocks/>
          </p:cNvCxnSpPr>
          <p:nvPr/>
        </p:nvCxnSpPr>
        <p:spPr>
          <a:xfrm flipV="1">
            <a:off x="2489645" y="2486365"/>
            <a:ext cx="13821" cy="2355228"/>
          </a:xfrm>
          <a:prstGeom prst="straightConnector1">
            <a:avLst/>
          </a:prstGeom>
          <a:ln w="25400" cap="flat" cmpd="sng" algn="ctr">
            <a:solidFill>
              <a:srgbClr val="00B05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60" name="Straight Arrow Connector 59">
            <a:extLst>
              <a:ext uri="{FF2B5EF4-FFF2-40B4-BE49-F238E27FC236}">
                <a16:creationId xmlns:a16="http://schemas.microsoft.com/office/drawing/2014/main" id="{5F57CF11-51B9-45A3-8452-DBD2DF77F6CD}"/>
              </a:ext>
            </a:extLst>
          </p:cNvPr>
          <p:cNvCxnSpPr>
            <a:cxnSpLocks/>
          </p:cNvCxnSpPr>
          <p:nvPr/>
        </p:nvCxnSpPr>
        <p:spPr>
          <a:xfrm flipV="1">
            <a:off x="3471724" y="3308476"/>
            <a:ext cx="13821" cy="2355228"/>
          </a:xfrm>
          <a:prstGeom prst="straightConnector1">
            <a:avLst/>
          </a:prstGeom>
          <a:ln w="25400" cap="flat" cmpd="sng" algn="ctr">
            <a:solidFill>
              <a:schemeClr val="tx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61" name="TextBox 60">
            <a:extLst>
              <a:ext uri="{FF2B5EF4-FFF2-40B4-BE49-F238E27FC236}">
                <a16:creationId xmlns:a16="http://schemas.microsoft.com/office/drawing/2014/main" id="{EB7A58A8-A3CF-444A-8280-965FC61A9A57}"/>
              </a:ext>
            </a:extLst>
          </p:cNvPr>
          <p:cNvSpPr txBox="1"/>
          <p:nvPr/>
        </p:nvSpPr>
        <p:spPr>
          <a:xfrm>
            <a:off x="3069904" y="5722517"/>
            <a:ext cx="875561" cy="369332"/>
          </a:xfrm>
          <a:prstGeom prst="rect">
            <a:avLst/>
          </a:prstGeom>
          <a:noFill/>
        </p:spPr>
        <p:txBody>
          <a:bodyPr wrap="none" rtlCol="0">
            <a:spAutoFit/>
          </a:bodyPr>
          <a:lstStyle/>
          <a:p>
            <a:r>
              <a:rPr lang="en-US" dirty="0"/>
              <a:t>turbine</a:t>
            </a:r>
          </a:p>
        </p:txBody>
      </p:sp>
      <p:sp>
        <p:nvSpPr>
          <p:cNvPr id="65" name="TextBox 64">
            <a:extLst>
              <a:ext uri="{FF2B5EF4-FFF2-40B4-BE49-F238E27FC236}">
                <a16:creationId xmlns:a16="http://schemas.microsoft.com/office/drawing/2014/main" id="{004F2251-B256-4301-B0BC-474DCA0088E7}"/>
              </a:ext>
            </a:extLst>
          </p:cNvPr>
          <p:cNvSpPr txBox="1"/>
          <p:nvPr/>
        </p:nvSpPr>
        <p:spPr>
          <a:xfrm>
            <a:off x="6996478" y="1951672"/>
            <a:ext cx="4922245" cy="1477328"/>
          </a:xfrm>
          <a:prstGeom prst="rect">
            <a:avLst/>
          </a:prstGeom>
          <a:noFill/>
        </p:spPr>
        <p:txBody>
          <a:bodyPr wrap="none" rtlCol="0">
            <a:spAutoFit/>
          </a:bodyPr>
          <a:lstStyle/>
          <a:p>
            <a:pPr marL="285750" indent="-285750">
              <a:buFont typeface="Arial" panose="020B0604020202020204" pitchFamily="34" charset="0"/>
              <a:buChar char="•"/>
            </a:pPr>
            <a:r>
              <a:rPr lang="en-US" dirty="0"/>
              <a:t>Heat source raises temperature/pressure of gas</a:t>
            </a:r>
          </a:p>
          <a:p>
            <a:pPr marL="285750" indent="-285750">
              <a:buFont typeface="Arial" panose="020B0604020202020204" pitchFamily="34" charset="0"/>
              <a:buChar char="•"/>
            </a:pPr>
            <a:r>
              <a:rPr lang="en-US" dirty="0"/>
              <a:t>Gas does work on the piston/turbine</a:t>
            </a:r>
          </a:p>
          <a:p>
            <a:r>
              <a:rPr lang="en-US" dirty="0"/>
              <a:t>      pushing it up/rotating it.</a:t>
            </a:r>
          </a:p>
          <a:p>
            <a:pPr marL="285750" indent="-285750">
              <a:buFont typeface="Arial" panose="020B0604020202020204" pitchFamily="34" charset="0"/>
              <a:buChar char="•"/>
            </a:pPr>
            <a:r>
              <a:rPr lang="en-US" dirty="0"/>
              <a:t>Heat sink lowers temperature/pressure of gas</a:t>
            </a:r>
          </a:p>
          <a:p>
            <a:pPr marL="285750" indent="-285750">
              <a:buFont typeface="Arial" panose="020B0604020202020204" pitchFamily="34" charset="0"/>
              <a:buChar char="•"/>
            </a:pPr>
            <a:r>
              <a:rPr lang="en-US" dirty="0"/>
              <a:t>Cycle repeats.</a:t>
            </a:r>
          </a:p>
        </p:txBody>
      </p:sp>
    </p:spTree>
    <p:extLst>
      <p:ext uri="{BB962C8B-B14F-4D97-AF65-F5344CB8AC3E}">
        <p14:creationId xmlns:p14="http://schemas.microsoft.com/office/powerpoint/2010/main" val="165792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51" grpId="0"/>
      <p:bldP spid="61" grpId="0"/>
      <p:bldP spid="6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E7CA-CBE0-41D7-9DED-A64E70DE8239}"/>
              </a:ext>
            </a:extLst>
          </p:cNvPr>
          <p:cNvSpPr txBox="1">
            <a:spLocks/>
          </p:cNvSpPr>
          <p:nvPr/>
        </p:nvSpPr>
        <p:spPr>
          <a:xfrm>
            <a:off x="3044687" y="287475"/>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pic>
        <p:nvPicPr>
          <p:cNvPr id="3" name="Picture 2">
            <a:extLst>
              <a:ext uri="{FF2B5EF4-FFF2-40B4-BE49-F238E27FC236}">
                <a16:creationId xmlns:a16="http://schemas.microsoft.com/office/drawing/2014/main" id="{C4306C96-C950-4954-8717-818AA75DF0DA}"/>
              </a:ext>
            </a:extLst>
          </p:cNvPr>
          <p:cNvPicPr>
            <a:picLocks noChangeAspect="1"/>
          </p:cNvPicPr>
          <p:nvPr/>
        </p:nvPicPr>
        <p:blipFill>
          <a:blip r:embed="rId3"/>
          <a:stretch>
            <a:fillRect/>
          </a:stretch>
        </p:blipFill>
        <p:spPr>
          <a:xfrm>
            <a:off x="346628" y="1147789"/>
            <a:ext cx="3589268" cy="2629081"/>
          </a:xfrm>
          <a:prstGeom prst="rect">
            <a:avLst/>
          </a:prstGeom>
        </p:spPr>
      </p:pic>
      <p:sp>
        <p:nvSpPr>
          <p:cNvPr id="4" name="TextBox 3">
            <a:extLst>
              <a:ext uri="{FF2B5EF4-FFF2-40B4-BE49-F238E27FC236}">
                <a16:creationId xmlns:a16="http://schemas.microsoft.com/office/drawing/2014/main" id="{1CB8331D-1040-40DD-8952-9209DF674F96}"/>
              </a:ext>
            </a:extLst>
          </p:cNvPr>
          <p:cNvSpPr txBox="1"/>
          <p:nvPr/>
        </p:nvSpPr>
        <p:spPr>
          <a:xfrm>
            <a:off x="4060907" y="1067149"/>
            <a:ext cx="8012065" cy="1200329"/>
          </a:xfrm>
          <a:prstGeom prst="rect">
            <a:avLst/>
          </a:prstGeom>
          <a:noFill/>
        </p:spPr>
        <p:txBody>
          <a:bodyPr wrap="none" rtlCol="0">
            <a:spAutoFit/>
          </a:bodyPr>
          <a:lstStyle/>
          <a:p>
            <a:r>
              <a:rPr lang="en-US" dirty="0">
                <a:solidFill>
                  <a:srgbClr val="0070C0"/>
                </a:solidFill>
              </a:rPr>
              <a:t>Say you have a hot-air balloon with present volume 10m</a:t>
            </a:r>
            <a:r>
              <a:rPr lang="en-US" baseline="30000" dirty="0">
                <a:solidFill>
                  <a:srgbClr val="0070C0"/>
                </a:solidFill>
              </a:rPr>
              <a:t>3</a:t>
            </a:r>
            <a:r>
              <a:rPr lang="en-US" dirty="0">
                <a:solidFill>
                  <a:srgbClr val="0070C0"/>
                </a:solidFill>
              </a:rPr>
              <a:t>, at standard temperature </a:t>
            </a:r>
          </a:p>
          <a:p>
            <a:r>
              <a:rPr lang="en-US" dirty="0">
                <a:solidFill>
                  <a:srgbClr val="0070C0"/>
                </a:solidFill>
              </a:rPr>
              <a:t>and pressure (T = 300K, p = 1atm = 101kPa).  And you need to raise its volume to </a:t>
            </a:r>
          </a:p>
          <a:p>
            <a:r>
              <a:rPr lang="en-US" dirty="0">
                <a:solidFill>
                  <a:srgbClr val="0070C0"/>
                </a:solidFill>
              </a:rPr>
              <a:t>15m</a:t>
            </a:r>
            <a:r>
              <a:rPr lang="en-US" baseline="30000" dirty="0">
                <a:solidFill>
                  <a:srgbClr val="0070C0"/>
                </a:solidFill>
              </a:rPr>
              <a:t>3</a:t>
            </a:r>
            <a:r>
              <a:rPr lang="en-US" dirty="0">
                <a:solidFill>
                  <a:srgbClr val="0070C0"/>
                </a:solidFill>
              </a:rPr>
              <a:t> in order to have enough buoyancy to lift your crew.  Presuming you add</a:t>
            </a:r>
          </a:p>
          <a:p>
            <a:r>
              <a:rPr lang="en-US" dirty="0">
                <a:solidFill>
                  <a:srgbClr val="0070C0"/>
                </a:solidFill>
              </a:rPr>
              <a:t>heat </a:t>
            </a:r>
            <a:r>
              <a:rPr lang="en-US" dirty="0" err="1">
                <a:solidFill>
                  <a:srgbClr val="0070C0"/>
                </a:solidFill>
              </a:rPr>
              <a:t>isobarically</a:t>
            </a:r>
            <a:r>
              <a:rPr lang="en-US" dirty="0">
                <a:solidFill>
                  <a:srgbClr val="0070C0"/>
                </a:solidFill>
              </a:rPr>
              <a:t>….</a:t>
            </a:r>
          </a:p>
        </p:txBody>
      </p:sp>
      <p:sp>
        <p:nvSpPr>
          <p:cNvPr id="6" name="TextBox 5">
            <a:extLst>
              <a:ext uri="{FF2B5EF4-FFF2-40B4-BE49-F238E27FC236}">
                <a16:creationId xmlns:a16="http://schemas.microsoft.com/office/drawing/2014/main" id="{32DF2B45-FAD4-4785-B50B-48D54C333E36}"/>
              </a:ext>
            </a:extLst>
          </p:cNvPr>
          <p:cNvSpPr txBox="1"/>
          <p:nvPr/>
        </p:nvSpPr>
        <p:spPr>
          <a:xfrm>
            <a:off x="4060907" y="2365513"/>
            <a:ext cx="3210879" cy="369332"/>
          </a:xfrm>
          <a:prstGeom prst="rect">
            <a:avLst/>
          </a:prstGeom>
          <a:noFill/>
        </p:spPr>
        <p:txBody>
          <a:bodyPr wrap="none" rtlCol="0">
            <a:spAutoFit/>
          </a:bodyPr>
          <a:lstStyle/>
          <a:p>
            <a:r>
              <a:rPr lang="en-US" dirty="0">
                <a:solidFill>
                  <a:srgbClr val="0070C0"/>
                </a:solidFill>
              </a:rPr>
              <a:t>How much heat must you add?  </a:t>
            </a:r>
          </a:p>
        </p:txBody>
      </p:sp>
      <p:sp>
        <p:nvSpPr>
          <p:cNvPr id="7" name="TextBox 6">
            <a:extLst>
              <a:ext uri="{FF2B5EF4-FFF2-40B4-BE49-F238E27FC236}">
                <a16:creationId xmlns:a16="http://schemas.microsoft.com/office/drawing/2014/main" id="{08FFD65B-44BD-414E-AC5A-8565891CFD99}"/>
              </a:ext>
            </a:extLst>
          </p:cNvPr>
          <p:cNvSpPr txBox="1"/>
          <p:nvPr/>
        </p:nvSpPr>
        <p:spPr>
          <a:xfrm>
            <a:off x="346628" y="4138940"/>
            <a:ext cx="4579843" cy="369332"/>
          </a:xfrm>
          <a:prstGeom prst="rect">
            <a:avLst/>
          </a:prstGeom>
          <a:noFill/>
        </p:spPr>
        <p:txBody>
          <a:bodyPr wrap="none" rtlCol="0">
            <a:spAutoFit/>
          </a:bodyPr>
          <a:lstStyle/>
          <a:p>
            <a:r>
              <a:rPr lang="en-US" dirty="0">
                <a:solidFill>
                  <a:srgbClr val="0070C0"/>
                </a:solidFill>
              </a:rPr>
              <a:t>What will be the inside air’s new temperature?</a:t>
            </a:r>
          </a:p>
        </p:txBody>
      </p:sp>
      <p:graphicFrame>
        <p:nvGraphicFramePr>
          <p:cNvPr id="8" name="Object 7">
            <a:extLst>
              <a:ext uri="{FF2B5EF4-FFF2-40B4-BE49-F238E27FC236}">
                <a16:creationId xmlns:a16="http://schemas.microsoft.com/office/drawing/2014/main" id="{84631793-61E6-45D4-8C61-008DDE596506}"/>
              </a:ext>
            </a:extLst>
          </p:cNvPr>
          <p:cNvGraphicFramePr>
            <a:graphicFrameLocks noChangeAspect="1"/>
          </p:cNvGraphicFramePr>
          <p:nvPr>
            <p:extLst>
              <p:ext uri="{D42A27DB-BD31-4B8C-83A1-F6EECF244321}">
                <p14:modId xmlns:p14="http://schemas.microsoft.com/office/powerpoint/2010/main" val="1931514894"/>
              </p:ext>
            </p:extLst>
          </p:nvPr>
        </p:nvGraphicFramePr>
        <p:xfrm>
          <a:off x="4131365" y="2906845"/>
          <a:ext cx="1449665" cy="344295"/>
        </p:xfrm>
        <a:graphic>
          <a:graphicData uri="http://schemas.openxmlformats.org/presentationml/2006/ole">
            <mc:AlternateContent xmlns:mc="http://schemas.openxmlformats.org/markup-compatibility/2006">
              <mc:Choice xmlns:v="urn:schemas-microsoft-com:vml" Requires="v">
                <p:oleObj spid="_x0000_s11476" name="Equation" r:id="rId4" imgW="1015920" imgH="241200" progId="Equation.DSMT4">
                  <p:embed/>
                </p:oleObj>
              </mc:Choice>
              <mc:Fallback>
                <p:oleObj name="Equation" r:id="rId4" imgW="1015920" imgH="241200" progId="Equation.DSMT4">
                  <p:embed/>
                  <p:pic>
                    <p:nvPicPr>
                      <p:cNvPr id="0" name=""/>
                      <p:cNvPicPr/>
                      <p:nvPr/>
                    </p:nvPicPr>
                    <p:blipFill>
                      <a:blip r:embed="rId5"/>
                      <a:stretch>
                        <a:fillRect/>
                      </a:stretch>
                    </p:blipFill>
                    <p:spPr>
                      <a:xfrm>
                        <a:off x="4131365" y="2906845"/>
                        <a:ext cx="1449665" cy="34429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9DFDC9A-3F73-485E-8C0B-A943763C0552}"/>
              </a:ext>
            </a:extLst>
          </p:cNvPr>
          <p:cNvGraphicFramePr>
            <a:graphicFrameLocks noChangeAspect="1"/>
          </p:cNvGraphicFramePr>
          <p:nvPr>
            <p:extLst>
              <p:ext uri="{D42A27DB-BD31-4B8C-83A1-F6EECF244321}">
                <p14:modId xmlns:p14="http://schemas.microsoft.com/office/powerpoint/2010/main" val="3732740988"/>
              </p:ext>
            </p:extLst>
          </p:nvPr>
        </p:nvGraphicFramePr>
        <p:xfrm>
          <a:off x="5581030" y="2794954"/>
          <a:ext cx="1651000" cy="536575"/>
        </p:xfrm>
        <a:graphic>
          <a:graphicData uri="http://schemas.openxmlformats.org/presentationml/2006/ole">
            <mc:AlternateContent xmlns:mc="http://schemas.openxmlformats.org/markup-compatibility/2006">
              <mc:Choice xmlns:v="urn:schemas-microsoft-com:vml" Requires="v">
                <p:oleObj spid="_x0000_s11477" name="Equation" r:id="rId6" imgW="1206360" imgH="393480" progId="Equation.DSMT4">
                  <p:embed/>
                </p:oleObj>
              </mc:Choice>
              <mc:Fallback>
                <p:oleObj name="Equation" r:id="rId6" imgW="1206360" imgH="393480" progId="Equation.DSMT4">
                  <p:embed/>
                  <p:pic>
                    <p:nvPicPr>
                      <p:cNvPr id="8" name="Object 7">
                        <a:extLst>
                          <a:ext uri="{FF2B5EF4-FFF2-40B4-BE49-F238E27FC236}">
                            <a16:creationId xmlns:a16="http://schemas.microsoft.com/office/drawing/2014/main" id="{84631793-61E6-45D4-8C61-008DDE596506}"/>
                          </a:ext>
                        </a:extLst>
                      </p:cNvPr>
                      <p:cNvPicPr/>
                      <p:nvPr/>
                    </p:nvPicPr>
                    <p:blipFill>
                      <a:blip r:embed="rId7"/>
                      <a:stretch>
                        <a:fillRect/>
                      </a:stretch>
                    </p:blipFill>
                    <p:spPr>
                      <a:xfrm>
                        <a:off x="5581030" y="2794954"/>
                        <a:ext cx="1651000" cy="53657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F240B014-39AD-44BC-B0ED-6CB9B184CB6A}"/>
              </a:ext>
            </a:extLst>
          </p:cNvPr>
          <p:cNvGraphicFramePr>
            <a:graphicFrameLocks noChangeAspect="1"/>
          </p:cNvGraphicFramePr>
          <p:nvPr>
            <p:extLst>
              <p:ext uri="{D42A27DB-BD31-4B8C-83A1-F6EECF244321}">
                <p14:modId xmlns:p14="http://schemas.microsoft.com/office/powerpoint/2010/main" val="3802575480"/>
              </p:ext>
            </p:extLst>
          </p:nvPr>
        </p:nvGraphicFramePr>
        <p:xfrm>
          <a:off x="7265531" y="2772509"/>
          <a:ext cx="1460500" cy="536575"/>
        </p:xfrm>
        <a:graphic>
          <a:graphicData uri="http://schemas.openxmlformats.org/presentationml/2006/ole">
            <mc:AlternateContent xmlns:mc="http://schemas.openxmlformats.org/markup-compatibility/2006">
              <mc:Choice xmlns:v="urn:schemas-microsoft-com:vml" Requires="v">
                <p:oleObj spid="_x0000_s11478" name="Equation" r:id="rId8" imgW="1066680" imgH="393480" progId="Equation.DSMT4">
                  <p:embed/>
                </p:oleObj>
              </mc:Choice>
              <mc:Fallback>
                <p:oleObj name="Equation" r:id="rId8" imgW="1066680" imgH="393480" progId="Equation.DSMT4">
                  <p:embed/>
                  <p:pic>
                    <p:nvPicPr>
                      <p:cNvPr id="9" name="Object 8">
                        <a:extLst>
                          <a:ext uri="{FF2B5EF4-FFF2-40B4-BE49-F238E27FC236}">
                            <a16:creationId xmlns:a16="http://schemas.microsoft.com/office/drawing/2014/main" id="{59DFDC9A-3F73-485E-8C0B-A943763C0552}"/>
                          </a:ext>
                        </a:extLst>
                      </p:cNvPr>
                      <p:cNvPicPr/>
                      <p:nvPr/>
                    </p:nvPicPr>
                    <p:blipFill>
                      <a:blip r:embed="rId9"/>
                      <a:stretch>
                        <a:fillRect/>
                      </a:stretch>
                    </p:blipFill>
                    <p:spPr>
                      <a:xfrm>
                        <a:off x="7265531" y="2772509"/>
                        <a:ext cx="1460500" cy="5365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D4F266F-252E-4C67-964D-578DE2627A8D}"/>
              </a:ext>
            </a:extLst>
          </p:cNvPr>
          <p:cNvGraphicFramePr>
            <a:graphicFrameLocks noChangeAspect="1"/>
          </p:cNvGraphicFramePr>
          <p:nvPr>
            <p:extLst>
              <p:ext uri="{D42A27DB-BD31-4B8C-83A1-F6EECF244321}">
                <p14:modId xmlns:p14="http://schemas.microsoft.com/office/powerpoint/2010/main" val="4271957905"/>
              </p:ext>
            </p:extLst>
          </p:nvPr>
        </p:nvGraphicFramePr>
        <p:xfrm>
          <a:off x="8759532" y="2734845"/>
          <a:ext cx="1304925" cy="587375"/>
        </p:xfrm>
        <a:graphic>
          <a:graphicData uri="http://schemas.openxmlformats.org/presentationml/2006/ole">
            <mc:AlternateContent xmlns:mc="http://schemas.openxmlformats.org/markup-compatibility/2006">
              <mc:Choice xmlns:v="urn:schemas-microsoft-com:vml" Requires="v">
                <p:oleObj spid="_x0000_s11479" name="Equation" r:id="rId10" imgW="952200" imgH="431640" progId="Equation.DSMT4">
                  <p:embed/>
                </p:oleObj>
              </mc:Choice>
              <mc:Fallback>
                <p:oleObj name="Equation" r:id="rId10" imgW="952200" imgH="431640" progId="Equation.DSMT4">
                  <p:embed/>
                  <p:pic>
                    <p:nvPicPr>
                      <p:cNvPr id="10" name="Object 9">
                        <a:extLst>
                          <a:ext uri="{FF2B5EF4-FFF2-40B4-BE49-F238E27FC236}">
                            <a16:creationId xmlns:a16="http://schemas.microsoft.com/office/drawing/2014/main" id="{F240B014-39AD-44BC-B0ED-6CB9B184CB6A}"/>
                          </a:ext>
                        </a:extLst>
                      </p:cNvPr>
                      <p:cNvPicPr/>
                      <p:nvPr/>
                    </p:nvPicPr>
                    <p:blipFill>
                      <a:blip r:embed="rId11"/>
                      <a:stretch>
                        <a:fillRect/>
                      </a:stretch>
                    </p:blipFill>
                    <p:spPr>
                      <a:xfrm>
                        <a:off x="8759532" y="2734845"/>
                        <a:ext cx="1304925" cy="58737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3F79E256-EE2C-44E9-AFAD-4DC78130DE27}"/>
              </a:ext>
            </a:extLst>
          </p:cNvPr>
          <p:cNvGraphicFramePr>
            <a:graphicFrameLocks noChangeAspect="1"/>
          </p:cNvGraphicFramePr>
          <p:nvPr>
            <p:extLst>
              <p:ext uri="{D42A27DB-BD31-4B8C-83A1-F6EECF244321}">
                <p14:modId xmlns:p14="http://schemas.microsoft.com/office/powerpoint/2010/main" val="3556132574"/>
              </p:ext>
            </p:extLst>
          </p:nvPr>
        </p:nvGraphicFramePr>
        <p:xfrm>
          <a:off x="4140200" y="3409813"/>
          <a:ext cx="2989263" cy="590550"/>
        </p:xfrm>
        <a:graphic>
          <a:graphicData uri="http://schemas.openxmlformats.org/presentationml/2006/ole">
            <mc:AlternateContent xmlns:mc="http://schemas.openxmlformats.org/markup-compatibility/2006">
              <mc:Choice xmlns:v="urn:schemas-microsoft-com:vml" Requires="v">
                <p:oleObj spid="_x0000_s11480" name="Equation" r:id="rId12" imgW="2184120" imgH="431640" progId="Equation.DSMT4">
                  <p:embed/>
                </p:oleObj>
              </mc:Choice>
              <mc:Fallback>
                <p:oleObj name="Equation" r:id="rId12" imgW="2184120" imgH="431640" progId="Equation.DSMT4">
                  <p:embed/>
                  <p:pic>
                    <p:nvPicPr>
                      <p:cNvPr id="8" name="Object 7">
                        <a:extLst>
                          <a:ext uri="{FF2B5EF4-FFF2-40B4-BE49-F238E27FC236}">
                            <a16:creationId xmlns:a16="http://schemas.microsoft.com/office/drawing/2014/main" id="{84631793-61E6-45D4-8C61-008DDE596506}"/>
                          </a:ext>
                        </a:extLst>
                      </p:cNvPr>
                      <p:cNvPicPr/>
                      <p:nvPr/>
                    </p:nvPicPr>
                    <p:blipFill>
                      <a:blip r:embed="rId13"/>
                      <a:stretch>
                        <a:fillRect/>
                      </a:stretch>
                    </p:blipFill>
                    <p:spPr>
                      <a:xfrm>
                        <a:off x="4140200" y="3409813"/>
                        <a:ext cx="2989263" cy="59055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466304A-4894-4203-9FCB-27538A696633}"/>
              </a:ext>
            </a:extLst>
          </p:cNvPr>
          <p:cNvGraphicFramePr>
            <a:graphicFrameLocks noChangeAspect="1"/>
          </p:cNvGraphicFramePr>
          <p:nvPr>
            <p:extLst>
              <p:ext uri="{D42A27DB-BD31-4B8C-83A1-F6EECF244321}">
                <p14:modId xmlns:p14="http://schemas.microsoft.com/office/powerpoint/2010/main" val="4269707516"/>
              </p:ext>
            </p:extLst>
          </p:nvPr>
        </p:nvGraphicFramePr>
        <p:xfrm>
          <a:off x="7095366" y="3566562"/>
          <a:ext cx="852487" cy="242887"/>
        </p:xfrm>
        <a:graphic>
          <a:graphicData uri="http://schemas.openxmlformats.org/presentationml/2006/ole">
            <mc:AlternateContent xmlns:mc="http://schemas.openxmlformats.org/markup-compatibility/2006">
              <mc:Choice xmlns:v="urn:schemas-microsoft-com:vml" Requires="v">
                <p:oleObj spid="_x0000_s11481" name="Equation" r:id="rId14" imgW="622080" imgH="177480" progId="Equation.DSMT4">
                  <p:embed/>
                </p:oleObj>
              </mc:Choice>
              <mc:Fallback>
                <p:oleObj name="Equation" r:id="rId14" imgW="622080" imgH="177480" progId="Equation.DSMT4">
                  <p:embed/>
                  <p:pic>
                    <p:nvPicPr>
                      <p:cNvPr id="12" name="Object 11">
                        <a:extLst>
                          <a:ext uri="{FF2B5EF4-FFF2-40B4-BE49-F238E27FC236}">
                            <a16:creationId xmlns:a16="http://schemas.microsoft.com/office/drawing/2014/main" id="{3F79E256-EE2C-44E9-AFAD-4DC78130DE27}"/>
                          </a:ext>
                        </a:extLst>
                      </p:cNvPr>
                      <p:cNvPicPr/>
                      <p:nvPr/>
                    </p:nvPicPr>
                    <p:blipFill>
                      <a:blip r:embed="rId15"/>
                      <a:stretch>
                        <a:fillRect/>
                      </a:stretch>
                    </p:blipFill>
                    <p:spPr>
                      <a:xfrm>
                        <a:off x="7095366" y="3566562"/>
                        <a:ext cx="852487" cy="24288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EE941204-6C6E-4377-BDD4-4F527C0FFE2B}"/>
              </a:ext>
            </a:extLst>
          </p:cNvPr>
          <p:cNvGraphicFramePr>
            <a:graphicFrameLocks noChangeAspect="1"/>
          </p:cNvGraphicFramePr>
          <p:nvPr>
            <p:extLst>
              <p:ext uri="{D42A27DB-BD31-4B8C-83A1-F6EECF244321}">
                <p14:modId xmlns:p14="http://schemas.microsoft.com/office/powerpoint/2010/main" val="2719537664"/>
              </p:ext>
            </p:extLst>
          </p:nvPr>
        </p:nvGraphicFramePr>
        <p:xfrm>
          <a:off x="428004" y="4625644"/>
          <a:ext cx="1069975" cy="327025"/>
        </p:xfrm>
        <a:graphic>
          <a:graphicData uri="http://schemas.openxmlformats.org/presentationml/2006/ole">
            <mc:AlternateContent xmlns:mc="http://schemas.openxmlformats.org/markup-compatibility/2006">
              <mc:Choice xmlns:v="urn:schemas-microsoft-com:vml" Requires="v">
                <p:oleObj spid="_x0000_s11482" name="Equation" r:id="rId16" imgW="749160" imgH="228600" progId="Equation.DSMT4">
                  <p:embed/>
                </p:oleObj>
              </mc:Choice>
              <mc:Fallback>
                <p:oleObj name="Equation" r:id="rId16" imgW="749160" imgH="228600" progId="Equation.DSMT4">
                  <p:embed/>
                  <p:pic>
                    <p:nvPicPr>
                      <p:cNvPr id="8" name="Object 7">
                        <a:extLst>
                          <a:ext uri="{FF2B5EF4-FFF2-40B4-BE49-F238E27FC236}">
                            <a16:creationId xmlns:a16="http://schemas.microsoft.com/office/drawing/2014/main" id="{84631793-61E6-45D4-8C61-008DDE596506}"/>
                          </a:ext>
                        </a:extLst>
                      </p:cNvPr>
                      <p:cNvPicPr/>
                      <p:nvPr/>
                    </p:nvPicPr>
                    <p:blipFill>
                      <a:blip r:embed="rId17"/>
                      <a:stretch>
                        <a:fillRect/>
                      </a:stretch>
                    </p:blipFill>
                    <p:spPr>
                      <a:xfrm>
                        <a:off x="428004" y="4625644"/>
                        <a:ext cx="1069975" cy="32702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8B76CA67-6A0E-4960-9ADD-C4381EA414C9}"/>
              </a:ext>
            </a:extLst>
          </p:cNvPr>
          <p:cNvSpPr txBox="1"/>
          <p:nvPr/>
        </p:nvSpPr>
        <p:spPr>
          <a:xfrm>
            <a:off x="344923" y="5090752"/>
            <a:ext cx="2553712" cy="1107996"/>
          </a:xfrm>
          <a:prstGeom prst="rect">
            <a:avLst/>
          </a:prstGeom>
          <a:noFill/>
        </p:spPr>
        <p:txBody>
          <a:bodyPr wrap="none" rtlCol="0">
            <a:spAutoFit/>
          </a:bodyPr>
          <a:lstStyle/>
          <a:p>
            <a:r>
              <a:rPr lang="en-US" sz="1600" dirty="0"/>
              <a:t>But don’t know N….</a:t>
            </a:r>
          </a:p>
          <a:p>
            <a:r>
              <a:rPr lang="en-US" sz="1600" dirty="0"/>
              <a:t>A useful approach here is to </a:t>
            </a:r>
          </a:p>
          <a:p>
            <a:r>
              <a:rPr lang="en-US" sz="1600" dirty="0"/>
              <a:t>set up a ratio between final</a:t>
            </a:r>
          </a:p>
          <a:p>
            <a:r>
              <a:rPr lang="en-US" sz="1600" dirty="0"/>
              <a:t>and initial situations.</a:t>
            </a:r>
            <a:endParaRPr lang="en-US" dirty="0"/>
          </a:p>
        </p:txBody>
      </p:sp>
      <p:graphicFrame>
        <p:nvGraphicFramePr>
          <p:cNvPr id="15" name="Object 14">
            <a:extLst>
              <a:ext uri="{FF2B5EF4-FFF2-40B4-BE49-F238E27FC236}">
                <a16:creationId xmlns:a16="http://schemas.microsoft.com/office/drawing/2014/main" id="{34DC0262-3F75-4A7F-B015-F13B443ABFED}"/>
              </a:ext>
            </a:extLst>
          </p:cNvPr>
          <p:cNvGraphicFramePr>
            <a:graphicFrameLocks noChangeAspect="1"/>
          </p:cNvGraphicFramePr>
          <p:nvPr>
            <p:extLst>
              <p:ext uri="{D42A27DB-BD31-4B8C-83A1-F6EECF244321}">
                <p14:modId xmlns:p14="http://schemas.microsoft.com/office/powerpoint/2010/main" val="3963907657"/>
              </p:ext>
            </p:extLst>
          </p:nvPr>
        </p:nvGraphicFramePr>
        <p:xfrm>
          <a:off x="3639008" y="4567337"/>
          <a:ext cx="1287463" cy="617538"/>
        </p:xfrm>
        <a:graphic>
          <a:graphicData uri="http://schemas.openxmlformats.org/presentationml/2006/ole">
            <mc:AlternateContent xmlns:mc="http://schemas.openxmlformats.org/markup-compatibility/2006">
              <mc:Choice xmlns:v="urn:schemas-microsoft-com:vml" Requires="v">
                <p:oleObj spid="_x0000_s11483" name="Equation" r:id="rId18" imgW="901440" imgH="431640" progId="Equation.DSMT4">
                  <p:embed/>
                </p:oleObj>
              </mc:Choice>
              <mc:Fallback>
                <p:oleObj name="Equation" r:id="rId18" imgW="901440" imgH="431640" progId="Equation.DSMT4">
                  <p:embed/>
                  <p:pic>
                    <p:nvPicPr>
                      <p:cNvPr id="14" name="Object 13">
                        <a:extLst>
                          <a:ext uri="{FF2B5EF4-FFF2-40B4-BE49-F238E27FC236}">
                            <a16:creationId xmlns:a16="http://schemas.microsoft.com/office/drawing/2014/main" id="{EE941204-6C6E-4377-BDD4-4F527C0FFE2B}"/>
                          </a:ext>
                        </a:extLst>
                      </p:cNvPr>
                      <p:cNvPicPr/>
                      <p:nvPr/>
                    </p:nvPicPr>
                    <p:blipFill>
                      <a:blip r:embed="rId19"/>
                      <a:stretch>
                        <a:fillRect/>
                      </a:stretch>
                    </p:blipFill>
                    <p:spPr>
                      <a:xfrm>
                        <a:off x="3639008" y="4567337"/>
                        <a:ext cx="1287463" cy="61753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9E4A454D-2565-4118-A3D1-842A1B19D826}"/>
              </a:ext>
            </a:extLst>
          </p:cNvPr>
          <p:cNvGraphicFramePr>
            <a:graphicFrameLocks noChangeAspect="1"/>
          </p:cNvGraphicFramePr>
          <p:nvPr>
            <p:extLst>
              <p:ext uri="{D42A27DB-BD31-4B8C-83A1-F6EECF244321}">
                <p14:modId xmlns:p14="http://schemas.microsoft.com/office/powerpoint/2010/main" val="2261815035"/>
              </p:ext>
            </p:extLst>
          </p:nvPr>
        </p:nvGraphicFramePr>
        <p:xfrm>
          <a:off x="3639008" y="5243940"/>
          <a:ext cx="2811463" cy="727075"/>
        </p:xfrm>
        <a:graphic>
          <a:graphicData uri="http://schemas.openxmlformats.org/presentationml/2006/ole">
            <mc:AlternateContent xmlns:mc="http://schemas.openxmlformats.org/markup-compatibility/2006">
              <mc:Choice xmlns:v="urn:schemas-microsoft-com:vml" Requires="v">
                <p:oleObj spid="_x0000_s11484" name="Equation" r:id="rId20" imgW="1968480" imgH="507960" progId="Equation.DSMT4">
                  <p:embed/>
                </p:oleObj>
              </mc:Choice>
              <mc:Fallback>
                <p:oleObj name="Equation" r:id="rId20" imgW="1968480" imgH="507960" progId="Equation.DSMT4">
                  <p:embed/>
                  <p:pic>
                    <p:nvPicPr>
                      <p:cNvPr id="15" name="Object 14">
                        <a:extLst>
                          <a:ext uri="{FF2B5EF4-FFF2-40B4-BE49-F238E27FC236}">
                            <a16:creationId xmlns:a16="http://schemas.microsoft.com/office/drawing/2014/main" id="{34DC0262-3F75-4A7F-B015-F13B443ABFED}"/>
                          </a:ext>
                        </a:extLst>
                      </p:cNvPr>
                      <p:cNvPicPr/>
                      <p:nvPr/>
                    </p:nvPicPr>
                    <p:blipFill>
                      <a:blip r:embed="rId21"/>
                      <a:stretch>
                        <a:fillRect/>
                      </a:stretch>
                    </p:blipFill>
                    <p:spPr>
                      <a:xfrm>
                        <a:off x="3639008" y="5243940"/>
                        <a:ext cx="2811463" cy="727075"/>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5392E0A-C21D-40C8-B4A3-44FCEF0C6B9D}"/>
              </a:ext>
            </a:extLst>
          </p:cNvPr>
          <p:cNvGraphicFramePr>
            <a:graphicFrameLocks noChangeAspect="1"/>
          </p:cNvGraphicFramePr>
          <p:nvPr>
            <p:extLst>
              <p:ext uri="{D42A27DB-BD31-4B8C-83A1-F6EECF244321}">
                <p14:modId xmlns:p14="http://schemas.microsoft.com/office/powerpoint/2010/main" val="444157959"/>
              </p:ext>
            </p:extLst>
          </p:nvPr>
        </p:nvGraphicFramePr>
        <p:xfrm>
          <a:off x="3639008" y="6030080"/>
          <a:ext cx="2286000" cy="617538"/>
        </p:xfrm>
        <a:graphic>
          <a:graphicData uri="http://schemas.openxmlformats.org/presentationml/2006/ole">
            <mc:AlternateContent xmlns:mc="http://schemas.openxmlformats.org/markup-compatibility/2006">
              <mc:Choice xmlns:v="urn:schemas-microsoft-com:vml" Requires="v">
                <p:oleObj spid="_x0000_s11485" name="Equation" r:id="rId22" imgW="1600200" imgH="431640" progId="Equation.DSMT4">
                  <p:embed/>
                </p:oleObj>
              </mc:Choice>
              <mc:Fallback>
                <p:oleObj name="Equation" r:id="rId22" imgW="1600200" imgH="431640" progId="Equation.DSMT4">
                  <p:embed/>
                  <p:pic>
                    <p:nvPicPr>
                      <p:cNvPr id="16" name="Object 15">
                        <a:extLst>
                          <a:ext uri="{FF2B5EF4-FFF2-40B4-BE49-F238E27FC236}">
                            <a16:creationId xmlns:a16="http://schemas.microsoft.com/office/drawing/2014/main" id="{9E4A454D-2565-4118-A3D1-842A1B19D826}"/>
                          </a:ext>
                        </a:extLst>
                      </p:cNvPr>
                      <p:cNvPicPr/>
                      <p:nvPr/>
                    </p:nvPicPr>
                    <p:blipFill>
                      <a:blip r:embed="rId23"/>
                      <a:stretch>
                        <a:fillRect/>
                      </a:stretch>
                    </p:blipFill>
                    <p:spPr>
                      <a:xfrm>
                        <a:off x="3639008" y="6030080"/>
                        <a:ext cx="2286000" cy="617538"/>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E63D2BAD-EA2D-4018-AFF2-45ABEAA75C8A}"/>
              </a:ext>
            </a:extLst>
          </p:cNvPr>
          <p:cNvSpPr txBox="1"/>
          <p:nvPr/>
        </p:nvSpPr>
        <p:spPr>
          <a:xfrm>
            <a:off x="6633619" y="4129617"/>
            <a:ext cx="5558381" cy="646331"/>
          </a:xfrm>
          <a:prstGeom prst="rect">
            <a:avLst/>
          </a:prstGeom>
          <a:noFill/>
        </p:spPr>
        <p:txBody>
          <a:bodyPr wrap="none" rtlCol="0">
            <a:spAutoFit/>
          </a:bodyPr>
          <a:lstStyle/>
          <a:p>
            <a:r>
              <a:rPr lang="en-US" dirty="0">
                <a:solidFill>
                  <a:srgbClr val="0070C0"/>
                </a:solidFill>
              </a:rPr>
              <a:t>How much work will the expanding gas do on the balloon</a:t>
            </a:r>
          </a:p>
          <a:p>
            <a:r>
              <a:rPr lang="en-US" dirty="0">
                <a:solidFill>
                  <a:srgbClr val="0070C0"/>
                </a:solidFill>
              </a:rPr>
              <a:t>fabric?</a:t>
            </a:r>
          </a:p>
        </p:txBody>
      </p:sp>
      <p:graphicFrame>
        <p:nvGraphicFramePr>
          <p:cNvPr id="19" name="Object 18">
            <a:extLst>
              <a:ext uri="{FF2B5EF4-FFF2-40B4-BE49-F238E27FC236}">
                <a16:creationId xmlns:a16="http://schemas.microsoft.com/office/drawing/2014/main" id="{7F8C28E2-DF91-4048-9541-10DEA47D9135}"/>
              </a:ext>
            </a:extLst>
          </p:cNvPr>
          <p:cNvGraphicFramePr>
            <a:graphicFrameLocks noChangeAspect="1"/>
          </p:cNvGraphicFramePr>
          <p:nvPr>
            <p:extLst>
              <p:ext uri="{D42A27DB-BD31-4B8C-83A1-F6EECF244321}">
                <p14:modId xmlns:p14="http://schemas.microsoft.com/office/powerpoint/2010/main" val="633962355"/>
              </p:ext>
            </p:extLst>
          </p:nvPr>
        </p:nvGraphicFramePr>
        <p:xfrm>
          <a:off x="6775400" y="4877400"/>
          <a:ext cx="456630" cy="377216"/>
        </p:xfrm>
        <a:graphic>
          <a:graphicData uri="http://schemas.openxmlformats.org/presentationml/2006/ole">
            <mc:AlternateContent xmlns:mc="http://schemas.openxmlformats.org/markup-compatibility/2006">
              <mc:Choice xmlns:v="urn:schemas-microsoft-com:vml" Requires="v">
                <p:oleObj spid="_x0000_s11486" name="Equation" r:id="rId24" imgW="291960" imgH="241200" progId="Equation.DSMT4">
                  <p:embed/>
                </p:oleObj>
              </mc:Choice>
              <mc:Fallback>
                <p:oleObj name="Equation" r:id="rId24" imgW="291960" imgH="241200" progId="Equation.DSMT4">
                  <p:embed/>
                  <p:pic>
                    <p:nvPicPr>
                      <p:cNvPr id="0" name=""/>
                      <p:cNvPicPr/>
                      <p:nvPr/>
                    </p:nvPicPr>
                    <p:blipFill>
                      <a:blip r:embed="rId25"/>
                      <a:stretch>
                        <a:fillRect/>
                      </a:stretch>
                    </p:blipFill>
                    <p:spPr>
                      <a:xfrm>
                        <a:off x="6775400" y="4877400"/>
                        <a:ext cx="456630" cy="377216"/>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6253055A-37F7-4D81-BAC7-D86D1F1F0F6E}"/>
              </a:ext>
            </a:extLst>
          </p:cNvPr>
          <p:cNvGraphicFramePr>
            <a:graphicFrameLocks noChangeAspect="1"/>
          </p:cNvGraphicFramePr>
          <p:nvPr>
            <p:extLst>
              <p:ext uri="{D42A27DB-BD31-4B8C-83A1-F6EECF244321}">
                <p14:modId xmlns:p14="http://schemas.microsoft.com/office/powerpoint/2010/main" val="4293759760"/>
              </p:ext>
            </p:extLst>
          </p:nvPr>
        </p:nvGraphicFramePr>
        <p:xfrm>
          <a:off x="7265531" y="4876106"/>
          <a:ext cx="735012" cy="319088"/>
        </p:xfrm>
        <a:graphic>
          <a:graphicData uri="http://schemas.openxmlformats.org/presentationml/2006/ole">
            <mc:AlternateContent xmlns:mc="http://schemas.openxmlformats.org/markup-compatibility/2006">
              <mc:Choice xmlns:v="urn:schemas-microsoft-com:vml" Requires="v">
                <p:oleObj spid="_x0000_s11487" name="Equation" r:id="rId26" imgW="469800" imgH="203040" progId="Equation.DSMT4">
                  <p:embed/>
                </p:oleObj>
              </mc:Choice>
              <mc:Fallback>
                <p:oleObj name="Equation" r:id="rId26" imgW="469800" imgH="203040" progId="Equation.DSMT4">
                  <p:embed/>
                  <p:pic>
                    <p:nvPicPr>
                      <p:cNvPr id="19" name="Object 18">
                        <a:extLst>
                          <a:ext uri="{FF2B5EF4-FFF2-40B4-BE49-F238E27FC236}">
                            <a16:creationId xmlns:a16="http://schemas.microsoft.com/office/drawing/2014/main" id="{7F8C28E2-DF91-4048-9541-10DEA47D9135}"/>
                          </a:ext>
                        </a:extLst>
                      </p:cNvPr>
                      <p:cNvPicPr/>
                      <p:nvPr/>
                    </p:nvPicPr>
                    <p:blipFill>
                      <a:blip r:embed="rId27"/>
                      <a:stretch>
                        <a:fillRect/>
                      </a:stretch>
                    </p:blipFill>
                    <p:spPr>
                      <a:xfrm>
                        <a:off x="7265531" y="4876106"/>
                        <a:ext cx="735012" cy="319088"/>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9390E5A9-A667-416D-95EA-055116755FC1}"/>
              </a:ext>
            </a:extLst>
          </p:cNvPr>
          <p:cNvGraphicFramePr>
            <a:graphicFrameLocks noChangeAspect="1"/>
          </p:cNvGraphicFramePr>
          <p:nvPr>
            <p:extLst>
              <p:ext uri="{D42A27DB-BD31-4B8C-83A1-F6EECF244321}">
                <p14:modId xmlns:p14="http://schemas.microsoft.com/office/powerpoint/2010/main" val="2256834336"/>
              </p:ext>
            </p:extLst>
          </p:nvPr>
        </p:nvGraphicFramePr>
        <p:xfrm>
          <a:off x="8034044" y="4836039"/>
          <a:ext cx="3317875" cy="358775"/>
        </p:xfrm>
        <a:graphic>
          <a:graphicData uri="http://schemas.openxmlformats.org/presentationml/2006/ole">
            <mc:AlternateContent xmlns:mc="http://schemas.openxmlformats.org/markup-compatibility/2006">
              <mc:Choice xmlns:v="urn:schemas-microsoft-com:vml" Requires="v">
                <p:oleObj spid="_x0000_s11488" name="Equation" r:id="rId28" imgW="2120760" imgH="228600" progId="Equation.DSMT4">
                  <p:embed/>
                </p:oleObj>
              </mc:Choice>
              <mc:Fallback>
                <p:oleObj name="Equation" r:id="rId28" imgW="2120760" imgH="228600" progId="Equation.DSMT4">
                  <p:embed/>
                  <p:pic>
                    <p:nvPicPr>
                      <p:cNvPr id="20" name="Object 19">
                        <a:extLst>
                          <a:ext uri="{FF2B5EF4-FFF2-40B4-BE49-F238E27FC236}">
                            <a16:creationId xmlns:a16="http://schemas.microsoft.com/office/drawing/2014/main" id="{6253055A-37F7-4D81-BAC7-D86D1F1F0F6E}"/>
                          </a:ext>
                        </a:extLst>
                      </p:cNvPr>
                      <p:cNvPicPr/>
                      <p:nvPr/>
                    </p:nvPicPr>
                    <p:blipFill>
                      <a:blip r:embed="rId29"/>
                      <a:stretch>
                        <a:fillRect/>
                      </a:stretch>
                    </p:blipFill>
                    <p:spPr>
                      <a:xfrm>
                        <a:off x="8034044" y="4836039"/>
                        <a:ext cx="3317875" cy="358775"/>
                      </a:xfrm>
                      <a:prstGeom prst="rect">
                        <a:avLst/>
                      </a:prstGeom>
                    </p:spPr>
                  </p:pic>
                </p:oleObj>
              </mc:Fallback>
            </mc:AlternateContent>
          </a:graphicData>
        </a:graphic>
      </p:graphicFrame>
    </p:spTree>
    <p:extLst>
      <p:ext uri="{BB962C8B-B14F-4D97-AF65-F5344CB8AC3E}">
        <p14:creationId xmlns:p14="http://schemas.microsoft.com/office/powerpoint/2010/main" val="115653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D448B-E97E-43B8-B4B1-8028E15B99ED}"/>
              </a:ext>
            </a:extLst>
          </p:cNvPr>
          <p:cNvSpPr txBox="1">
            <a:spLocks/>
          </p:cNvSpPr>
          <p:nvPr/>
        </p:nvSpPr>
        <p:spPr>
          <a:xfrm>
            <a:off x="3044687" y="287475"/>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4" name="Rectangle 2">
            <a:extLst>
              <a:ext uri="{FF2B5EF4-FFF2-40B4-BE49-F238E27FC236}">
                <a16:creationId xmlns:a16="http://schemas.microsoft.com/office/drawing/2014/main" id="{DA4BFBCE-5196-4198-B357-11942CF8474C}"/>
              </a:ext>
            </a:extLst>
          </p:cNvPr>
          <p:cNvSpPr>
            <a:spLocks noChangeArrowheads="1"/>
          </p:cNvSpPr>
          <p:nvPr/>
        </p:nvSpPr>
        <p:spPr bwMode="auto">
          <a:xfrm>
            <a:off x="228599" y="1152938"/>
            <a:ext cx="1300797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D5322129-F400-483C-809E-3AA52D3DC686}"/>
              </a:ext>
            </a:extLst>
          </p:cNvPr>
          <p:cNvGraphicFramePr>
            <a:graphicFrameLocks noChangeAspect="1"/>
          </p:cNvGraphicFramePr>
          <p:nvPr>
            <p:extLst>
              <p:ext uri="{D42A27DB-BD31-4B8C-83A1-F6EECF244321}">
                <p14:modId xmlns:p14="http://schemas.microsoft.com/office/powerpoint/2010/main" val="773059784"/>
              </p:ext>
            </p:extLst>
          </p:nvPr>
        </p:nvGraphicFramePr>
        <p:xfrm>
          <a:off x="228599" y="1260453"/>
          <a:ext cx="3757040" cy="2077278"/>
        </p:xfrm>
        <a:graphic>
          <a:graphicData uri="http://schemas.openxmlformats.org/presentationml/2006/ole">
            <mc:AlternateContent xmlns:mc="http://schemas.openxmlformats.org/markup-compatibility/2006">
              <mc:Choice xmlns:v="urn:schemas-microsoft-com:vml" Requires="v">
                <p:oleObj spid="_x0000_s12427" name="Bitmap Image" r:id="rId3" imgW="3391194" imgH="1874682" progId="Paint.Picture">
                  <p:embed/>
                </p:oleObj>
              </mc:Choice>
              <mc:Fallback>
                <p:oleObj name="Bitmap Image" r:id="rId3" imgW="3391194" imgH="1874682"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599" y="1260453"/>
                        <a:ext cx="3757040" cy="207727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AA72B76C-6138-4CDF-9299-2CCD8EA86FF8}"/>
              </a:ext>
            </a:extLst>
          </p:cNvPr>
          <p:cNvSpPr txBox="1"/>
          <p:nvPr/>
        </p:nvSpPr>
        <p:spPr>
          <a:xfrm>
            <a:off x="4056760" y="1152938"/>
            <a:ext cx="7008842" cy="861774"/>
          </a:xfrm>
          <a:prstGeom prst="rect">
            <a:avLst/>
          </a:prstGeom>
          <a:noFill/>
        </p:spPr>
        <p:txBody>
          <a:bodyPr wrap="none" rtlCol="0">
            <a:spAutoFit/>
          </a:bodyPr>
          <a:lstStyle/>
          <a:p>
            <a:r>
              <a:rPr lang="en-US" sz="1600" i="1" dirty="0">
                <a:solidFill>
                  <a:srgbClr val="0070C0"/>
                </a:solidFill>
              </a:rPr>
              <a:t>Chinook</a:t>
            </a:r>
            <a:r>
              <a:rPr lang="en-US" sz="1600" dirty="0">
                <a:solidFill>
                  <a:srgbClr val="0070C0"/>
                </a:solidFill>
              </a:rPr>
              <a:t> winds are caused by moist winds </a:t>
            </a:r>
            <a:r>
              <a:rPr lang="en-US" sz="1600" dirty="0" err="1">
                <a:solidFill>
                  <a:srgbClr val="0070C0"/>
                </a:solidFill>
              </a:rPr>
              <a:t>convecting</a:t>
            </a:r>
            <a:r>
              <a:rPr lang="en-US" sz="1600" dirty="0">
                <a:solidFill>
                  <a:srgbClr val="0070C0"/>
                </a:solidFill>
              </a:rPr>
              <a:t> upwards from the sea up</a:t>
            </a:r>
          </a:p>
          <a:p>
            <a:r>
              <a:rPr lang="en-US" sz="1600" dirty="0">
                <a:solidFill>
                  <a:srgbClr val="0070C0"/>
                </a:solidFill>
              </a:rPr>
              <a:t>the slopes of a mountain.  If the winds rise quickly up to the low pressure altitude,</a:t>
            </a:r>
          </a:p>
          <a:p>
            <a:r>
              <a:rPr lang="en-US" sz="1600" dirty="0">
                <a:solidFill>
                  <a:srgbClr val="0070C0"/>
                </a:solidFill>
              </a:rPr>
              <a:t>they will </a:t>
            </a:r>
            <a:r>
              <a:rPr lang="en-US" sz="1600" dirty="0" err="1">
                <a:solidFill>
                  <a:srgbClr val="0070C0"/>
                </a:solidFill>
              </a:rPr>
              <a:t>isentropically</a:t>
            </a:r>
            <a:r>
              <a:rPr lang="en-US" sz="1600" dirty="0">
                <a:solidFill>
                  <a:srgbClr val="0070C0"/>
                </a:solidFill>
              </a:rPr>
              <a:t> expand.  </a:t>
            </a:r>
          </a:p>
        </p:txBody>
      </p:sp>
      <p:sp>
        <p:nvSpPr>
          <p:cNvPr id="7" name="TextBox 6">
            <a:extLst>
              <a:ext uri="{FF2B5EF4-FFF2-40B4-BE49-F238E27FC236}">
                <a16:creationId xmlns:a16="http://schemas.microsoft.com/office/drawing/2014/main" id="{E61C4E62-7797-4EEC-BCC5-2D96668479B9}"/>
              </a:ext>
            </a:extLst>
          </p:cNvPr>
          <p:cNvSpPr txBox="1"/>
          <p:nvPr/>
        </p:nvSpPr>
        <p:spPr>
          <a:xfrm>
            <a:off x="4056760" y="2129815"/>
            <a:ext cx="4487382" cy="338554"/>
          </a:xfrm>
          <a:prstGeom prst="rect">
            <a:avLst/>
          </a:prstGeom>
          <a:noFill/>
        </p:spPr>
        <p:txBody>
          <a:bodyPr wrap="none" rtlCol="0">
            <a:spAutoFit/>
          </a:bodyPr>
          <a:lstStyle/>
          <a:p>
            <a:r>
              <a:rPr lang="en-US" sz="1600" dirty="0">
                <a:solidFill>
                  <a:srgbClr val="0070C0"/>
                </a:solidFill>
              </a:rPr>
              <a:t>Why would an isentropic expansion cool the winds?</a:t>
            </a:r>
          </a:p>
        </p:txBody>
      </p:sp>
      <p:sp>
        <p:nvSpPr>
          <p:cNvPr id="8" name="TextBox 7">
            <a:extLst>
              <a:ext uri="{FF2B5EF4-FFF2-40B4-BE49-F238E27FC236}">
                <a16:creationId xmlns:a16="http://schemas.microsoft.com/office/drawing/2014/main" id="{FD003EF4-CDFE-4A63-A747-292AC6BCFE94}"/>
              </a:ext>
            </a:extLst>
          </p:cNvPr>
          <p:cNvSpPr txBox="1"/>
          <p:nvPr/>
        </p:nvSpPr>
        <p:spPr>
          <a:xfrm>
            <a:off x="4081702" y="2468369"/>
            <a:ext cx="7676910" cy="1077218"/>
          </a:xfrm>
          <a:prstGeom prst="rect">
            <a:avLst/>
          </a:prstGeom>
          <a:noFill/>
        </p:spPr>
        <p:txBody>
          <a:bodyPr wrap="none" rtlCol="0">
            <a:spAutoFit/>
          </a:bodyPr>
          <a:lstStyle/>
          <a:p>
            <a:r>
              <a:rPr lang="en-US" sz="1600" dirty="0"/>
              <a:t>The winds do work against the surrounding atmosphere when they expand.  This energy </a:t>
            </a:r>
          </a:p>
          <a:p>
            <a:r>
              <a:rPr lang="en-US" sz="1600" dirty="0"/>
              <a:t>expenditure would cause them to lose temperature, since ΔE = (f/2)</a:t>
            </a:r>
            <a:r>
              <a:rPr lang="en-US" sz="1600" dirty="0" err="1"/>
              <a:t>Nk</a:t>
            </a:r>
            <a:r>
              <a:rPr lang="en-US" sz="1600" baseline="-25000" dirty="0" err="1"/>
              <a:t>B</a:t>
            </a:r>
            <a:r>
              <a:rPr lang="el-GR" sz="1600" dirty="0"/>
              <a:t>Δ</a:t>
            </a:r>
            <a:r>
              <a:rPr lang="en-US" sz="1600" dirty="0"/>
              <a:t>T.  And if the </a:t>
            </a:r>
          </a:p>
          <a:p>
            <a:r>
              <a:rPr lang="en-US" sz="1600" dirty="0"/>
              <a:t>expansion is isentropic, then there is no heat transferred to the winds from the outside air</a:t>
            </a:r>
          </a:p>
          <a:p>
            <a:r>
              <a:rPr lang="en-US" sz="1600" dirty="0"/>
              <a:t>to make up for this lost energy.</a:t>
            </a:r>
          </a:p>
        </p:txBody>
      </p:sp>
      <p:sp>
        <p:nvSpPr>
          <p:cNvPr id="9" name="TextBox 8">
            <a:extLst>
              <a:ext uri="{FF2B5EF4-FFF2-40B4-BE49-F238E27FC236}">
                <a16:creationId xmlns:a16="http://schemas.microsoft.com/office/drawing/2014/main" id="{9D6B6AEB-7D5F-4F07-929B-BE6C5FD62B81}"/>
              </a:ext>
            </a:extLst>
          </p:cNvPr>
          <p:cNvSpPr txBox="1"/>
          <p:nvPr/>
        </p:nvSpPr>
        <p:spPr>
          <a:xfrm>
            <a:off x="228599" y="3591753"/>
            <a:ext cx="11295785" cy="584775"/>
          </a:xfrm>
          <a:prstGeom prst="rect">
            <a:avLst/>
          </a:prstGeom>
          <a:noFill/>
        </p:spPr>
        <p:txBody>
          <a:bodyPr wrap="none" rtlCol="0">
            <a:spAutoFit/>
          </a:bodyPr>
          <a:lstStyle/>
          <a:p>
            <a:r>
              <a:rPr lang="en-US" sz="1600" dirty="0">
                <a:solidFill>
                  <a:srgbClr val="0070C0"/>
                </a:solidFill>
              </a:rPr>
              <a:t>The air precipitates moisture when it cools, and then descends down the slope of the mountain, recompressing </a:t>
            </a:r>
            <a:r>
              <a:rPr lang="en-US" sz="1600" dirty="0" err="1">
                <a:solidFill>
                  <a:srgbClr val="0070C0"/>
                </a:solidFill>
              </a:rPr>
              <a:t>isentropically</a:t>
            </a:r>
            <a:endParaRPr lang="en-US" sz="1600" dirty="0">
              <a:solidFill>
                <a:srgbClr val="0070C0"/>
              </a:solidFill>
            </a:endParaRPr>
          </a:p>
          <a:p>
            <a:r>
              <a:rPr lang="en-US" sz="1600" dirty="0">
                <a:solidFill>
                  <a:srgbClr val="0070C0"/>
                </a:solidFill>
              </a:rPr>
              <a:t>and heating up as it does.  Say the air goes from 0°C and 60kPa at the top of the mountain to 101kPa at the bottom.  What is its new T?</a:t>
            </a:r>
          </a:p>
        </p:txBody>
      </p:sp>
      <p:graphicFrame>
        <p:nvGraphicFramePr>
          <p:cNvPr id="10" name="Object 9">
            <a:extLst>
              <a:ext uri="{FF2B5EF4-FFF2-40B4-BE49-F238E27FC236}">
                <a16:creationId xmlns:a16="http://schemas.microsoft.com/office/drawing/2014/main" id="{7C080622-1AAD-4AEA-9E09-CF4CDE67A94C}"/>
              </a:ext>
            </a:extLst>
          </p:cNvPr>
          <p:cNvGraphicFramePr>
            <a:graphicFrameLocks noChangeAspect="1"/>
          </p:cNvGraphicFramePr>
          <p:nvPr>
            <p:extLst>
              <p:ext uri="{D42A27DB-BD31-4B8C-83A1-F6EECF244321}">
                <p14:modId xmlns:p14="http://schemas.microsoft.com/office/powerpoint/2010/main" val="3121682713"/>
              </p:ext>
            </p:extLst>
          </p:nvPr>
        </p:nvGraphicFramePr>
        <p:xfrm>
          <a:off x="301096" y="4306815"/>
          <a:ext cx="1407414" cy="315912"/>
        </p:xfrm>
        <a:graphic>
          <a:graphicData uri="http://schemas.openxmlformats.org/presentationml/2006/ole">
            <mc:AlternateContent xmlns:mc="http://schemas.openxmlformats.org/markup-compatibility/2006">
              <mc:Choice xmlns:v="urn:schemas-microsoft-com:vml" Requires="v">
                <p:oleObj spid="_x0000_s12428" name="Equation" r:id="rId5" imgW="901440" imgH="203040" progId="Equation.DSMT4">
                  <p:embed/>
                </p:oleObj>
              </mc:Choice>
              <mc:Fallback>
                <p:oleObj name="Equation" r:id="rId5" imgW="901440" imgH="203040" progId="Equation.DSMT4">
                  <p:embed/>
                  <p:pic>
                    <p:nvPicPr>
                      <p:cNvPr id="55" name="Object 54">
                        <a:extLst>
                          <a:ext uri="{FF2B5EF4-FFF2-40B4-BE49-F238E27FC236}">
                            <a16:creationId xmlns:a16="http://schemas.microsoft.com/office/drawing/2014/main" id="{98D1BB9D-EAB6-4EBF-84AC-17EE261006E3}"/>
                          </a:ext>
                        </a:extLst>
                      </p:cNvPr>
                      <p:cNvPicPr/>
                      <p:nvPr/>
                    </p:nvPicPr>
                    <p:blipFill>
                      <a:blip r:embed="rId6"/>
                      <a:stretch>
                        <a:fillRect/>
                      </a:stretch>
                    </p:blipFill>
                    <p:spPr>
                      <a:xfrm>
                        <a:off x="301096" y="4306815"/>
                        <a:ext cx="1407414" cy="315912"/>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E9B31E-8458-41CF-8D4A-E89543A9AABD}"/>
              </a:ext>
            </a:extLst>
          </p:cNvPr>
          <p:cNvGraphicFramePr>
            <a:graphicFrameLocks noChangeAspect="1"/>
          </p:cNvGraphicFramePr>
          <p:nvPr>
            <p:extLst>
              <p:ext uri="{D42A27DB-BD31-4B8C-83A1-F6EECF244321}">
                <p14:modId xmlns:p14="http://schemas.microsoft.com/office/powerpoint/2010/main" val="1335181667"/>
              </p:ext>
            </p:extLst>
          </p:nvPr>
        </p:nvGraphicFramePr>
        <p:xfrm>
          <a:off x="2192698" y="4298215"/>
          <a:ext cx="1344612" cy="355600"/>
        </p:xfrm>
        <a:graphic>
          <a:graphicData uri="http://schemas.openxmlformats.org/presentationml/2006/ole">
            <mc:AlternateContent xmlns:mc="http://schemas.openxmlformats.org/markup-compatibility/2006">
              <mc:Choice xmlns:v="urn:schemas-microsoft-com:vml" Requires="v">
                <p:oleObj spid="_x0000_s12429" name="Equation" r:id="rId7" imgW="863280" imgH="228600" progId="Equation.DSMT4">
                  <p:embed/>
                </p:oleObj>
              </mc:Choice>
              <mc:Fallback>
                <p:oleObj name="Equation" r:id="rId7" imgW="863280" imgH="228600" progId="Equation.DSMT4">
                  <p:embed/>
                  <p:pic>
                    <p:nvPicPr>
                      <p:cNvPr id="31" name="Object 30">
                        <a:extLst>
                          <a:ext uri="{FF2B5EF4-FFF2-40B4-BE49-F238E27FC236}">
                            <a16:creationId xmlns:a16="http://schemas.microsoft.com/office/drawing/2014/main" id="{49B89601-C268-40FD-8AD6-11EA649BF98D}"/>
                          </a:ext>
                        </a:extLst>
                      </p:cNvPr>
                      <p:cNvPicPr/>
                      <p:nvPr/>
                    </p:nvPicPr>
                    <p:blipFill>
                      <a:blip r:embed="rId8"/>
                      <a:stretch>
                        <a:fillRect/>
                      </a:stretch>
                    </p:blipFill>
                    <p:spPr>
                      <a:xfrm>
                        <a:off x="2192698" y="4298215"/>
                        <a:ext cx="1344612" cy="3556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7091A976-5847-4349-9D5D-044C0E5ABA48}"/>
              </a:ext>
            </a:extLst>
          </p:cNvPr>
          <p:cNvSpPr txBox="1"/>
          <p:nvPr/>
        </p:nvSpPr>
        <p:spPr>
          <a:xfrm>
            <a:off x="228599" y="4766103"/>
            <a:ext cx="4689489" cy="584775"/>
          </a:xfrm>
          <a:prstGeom prst="rect">
            <a:avLst/>
          </a:prstGeom>
          <a:noFill/>
        </p:spPr>
        <p:txBody>
          <a:bodyPr wrap="none" rtlCol="0">
            <a:spAutoFit/>
          </a:bodyPr>
          <a:lstStyle/>
          <a:p>
            <a:r>
              <a:rPr lang="en-US" sz="1600" dirty="0"/>
              <a:t>Neither of our equations directly relates </a:t>
            </a:r>
          </a:p>
          <a:p>
            <a:r>
              <a:rPr lang="en-US" sz="1600" dirty="0"/>
              <a:t>pressure to temperature.  But we can combine them…</a:t>
            </a:r>
          </a:p>
        </p:txBody>
      </p:sp>
      <p:graphicFrame>
        <p:nvGraphicFramePr>
          <p:cNvPr id="13" name="Object 12">
            <a:extLst>
              <a:ext uri="{FF2B5EF4-FFF2-40B4-BE49-F238E27FC236}">
                <a16:creationId xmlns:a16="http://schemas.microsoft.com/office/drawing/2014/main" id="{FF1FE17F-7E39-4F15-A7F5-D52E212CDDF2}"/>
              </a:ext>
            </a:extLst>
          </p:cNvPr>
          <p:cNvGraphicFramePr>
            <a:graphicFrameLocks noChangeAspect="1"/>
          </p:cNvGraphicFramePr>
          <p:nvPr>
            <p:extLst>
              <p:ext uri="{D42A27DB-BD31-4B8C-83A1-F6EECF244321}">
                <p14:modId xmlns:p14="http://schemas.microsoft.com/office/powerpoint/2010/main" val="77548888"/>
              </p:ext>
            </p:extLst>
          </p:nvPr>
        </p:nvGraphicFramePr>
        <p:xfrm>
          <a:off x="312599" y="5350878"/>
          <a:ext cx="2732088" cy="612775"/>
        </p:xfrm>
        <a:graphic>
          <a:graphicData uri="http://schemas.openxmlformats.org/presentationml/2006/ole">
            <mc:AlternateContent xmlns:mc="http://schemas.openxmlformats.org/markup-compatibility/2006">
              <mc:Choice xmlns:v="urn:schemas-microsoft-com:vml" Requires="v">
                <p:oleObj spid="_x0000_s12430" name="Equation" r:id="rId9" imgW="1752480" imgH="393480" progId="Equation.DSMT4">
                  <p:embed/>
                </p:oleObj>
              </mc:Choice>
              <mc:Fallback>
                <p:oleObj name="Equation" r:id="rId9" imgW="1752480" imgH="393480" progId="Equation.DSMT4">
                  <p:embed/>
                  <p:pic>
                    <p:nvPicPr>
                      <p:cNvPr id="10" name="Object 9">
                        <a:extLst>
                          <a:ext uri="{FF2B5EF4-FFF2-40B4-BE49-F238E27FC236}">
                            <a16:creationId xmlns:a16="http://schemas.microsoft.com/office/drawing/2014/main" id="{7C080622-1AAD-4AEA-9E09-CF4CDE67A94C}"/>
                          </a:ext>
                        </a:extLst>
                      </p:cNvPr>
                      <p:cNvPicPr/>
                      <p:nvPr/>
                    </p:nvPicPr>
                    <p:blipFill>
                      <a:blip r:embed="rId10"/>
                      <a:stretch>
                        <a:fillRect/>
                      </a:stretch>
                    </p:blipFill>
                    <p:spPr>
                      <a:xfrm>
                        <a:off x="312599" y="5350878"/>
                        <a:ext cx="2732088" cy="6127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53C3F2EE-E3CB-483E-8717-8C9DE6A8B2DE}"/>
                  </a:ext>
                </a:extLst>
              </p14:cNvPr>
              <p14:cNvContentPartPr/>
              <p14:nvPr/>
            </p14:nvContentPartPr>
            <p14:xfrm>
              <a:off x="4081702" y="4766103"/>
              <a:ext cx="1485900" cy="1621868"/>
            </p14:xfrm>
          </p:contentPart>
        </mc:Choice>
        <mc:Fallback xmlns="">
          <p:pic>
            <p:nvPicPr>
              <p:cNvPr id="14" name="Ink 13">
                <a:extLst>
                  <a:ext uri="{FF2B5EF4-FFF2-40B4-BE49-F238E27FC236}">
                    <a16:creationId xmlns:a16="http://schemas.microsoft.com/office/drawing/2014/main" id="{53C3F2EE-E3CB-483E-8717-8C9DE6A8B2DE}"/>
                  </a:ext>
                </a:extLst>
              </p:cNvPr>
              <p:cNvPicPr/>
              <p:nvPr/>
            </p:nvPicPr>
            <p:blipFill>
              <a:blip r:embed="rId12"/>
              <a:stretch>
                <a:fillRect/>
              </a:stretch>
            </p:blipFill>
            <p:spPr>
              <a:xfrm>
                <a:off x="4072703" y="4757463"/>
                <a:ext cx="1503538" cy="1639509"/>
              </a:xfrm>
              <a:prstGeom prst="rect">
                <a:avLst/>
              </a:prstGeom>
            </p:spPr>
          </p:pic>
        </mc:Fallback>
      </mc:AlternateContent>
      <p:graphicFrame>
        <p:nvGraphicFramePr>
          <p:cNvPr id="16" name="Object 15">
            <a:extLst>
              <a:ext uri="{FF2B5EF4-FFF2-40B4-BE49-F238E27FC236}">
                <a16:creationId xmlns:a16="http://schemas.microsoft.com/office/drawing/2014/main" id="{9DB48F63-B736-4A05-BB9B-D61E08E51427}"/>
              </a:ext>
            </a:extLst>
          </p:cNvPr>
          <p:cNvGraphicFramePr>
            <a:graphicFrameLocks noChangeAspect="1"/>
          </p:cNvGraphicFramePr>
          <p:nvPr>
            <p:extLst>
              <p:ext uri="{D42A27DB-BD31-4B8C-83A1-F6EECF244321}">
                <p14:modId xmlns:p14="http://schemas.microsoft.com/office/powerpoint/2010/main" val="1286953290"/>
              </p:ext>
            </p:extLst>
          </p:nvPr>
        </p:nvGraphicFramePr>
        <p:xfrm>
          <a:off x="317410" y="5940595"/>
          <a:ext cx="3644900" cy="735012"/>
        </p:xfrm>
        <a:graphic>
          <a:graphicData uri="http://schemas.openxmlformats.org/presentationml/2006/ole">
            <mc:AlternateContent xmlns:mc="http://schemas.openxmlformats.org/markup-compatibility/2006">
              <mc:Choice xmlns:v="urn:schemas-microsoft-com:vml" Requires="v">
                <p:oleObj spid="_x0000_s12431" name="Equation" r:id="rId13" imgW="2336760" imgH="469800" progId="Equation.DSMT4">
                  <p:embed/>
                </p:oleObj>
              </mc:Choice>
              <mc:Fallback>
                <p:oleObj name="Equation" r:id="rId13" imgW="2336760" imgH="469800" progId="Equation.DSMT4">
                  <p:embed/>
                  <p:pic>
                    <p:nvPicPr>
                      <p:cNvPr id="13" name="Object 12">
                        <a:extLst>
                          <a:ext uri="{FF2B5EF4-FFF2-40B4-BE49-F238E27FC236}">
                            <a16:creationId xmlns:a16="http://schemas.microsoft.com/office/drawing/2014/main" id="{FF1FE17F-7E39-4F15-A7F5-D52E212CDDF2}"/>
                          </a:ext>
                        </a:extLst>
                      </p:cNvPr>
                      <p:cNvPicPr/>
                      <p:nvPr/>
                    </p:nvPicPr>
                    <p:blipFill>
                      <a:blip r:embed="rId14"/>
                      <a:stretch>
                        <a:fillRect/>
                      </a:stretch>
                    </p:blipFill>
                    <p:spPr>
                      <a:xfrm>
                        <a:off x="317410" y="5940595"/>
                        <a:ext cx="3644900" cy="735012"/>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1191CBFA-3B34-4D61-9D8F-5748836E91E4}"/>
              </a:ext>
            </a:extLst>
          </p:cNvPr>
          <p:cNvGraphicFramePr>
            <a:graphicFrameLocks noChangeAspect="1"/>
          </p:cNvGraphicFramePr>
          <p:nvPr>
            <p:extLst>
              <p:ext uri="{D42A27DB-BD31-4B8C-83A1-F6EECF244321}">
                <p14:modId xmlns:p14="http://schemas.microsoft.com/office/powerpoint/2010/main" val="1340342898"/>
              </p:ext>
            </p:extLst>
          </p:nvPr>
        </p:nvGraphicFramePr>
        <p:xfrm>
          <a:off x="5886174" y="4298215"/>
          <a:ext cx="1485900" cy="612775"/>
        </p:xfrm>
        <a:graphic>
          <a:graphicData uri="http://schemas.openxmlformats.org/presentationml/2006/ole">
            <mc:AlternateContent xmlns:mc="http://schemas.openxmlformats.org/markup-compatibility/2006">
              <mc:Choice xmlns:v="urn:schemas-microsoft-com:vml" Requires="v">
                <p:oleObj spid="_x0000_s12432" name="Equation" r:id="rId15" imgW="952200" imgH="393480" progId="Equation.DSMT4">
                  <p:embed/>
                </p:oleObj>
              </mc:Choice>
              <mc:Fallback>
                <p:oleObj name="Equation" r:id="rId15" imgW="952200" imgH="393480" progId="Equation.DSMT4">
                  <p:embed/>
                  <p:pic>
                    <p:nvPicPr>
                      <p:cNvPr id="16" name="Object 15">
                        <a:extLst>
                          <a:ext uri="{FF2B5EF4-FFF2-40B4-BE49-F238E27FC236}">
                            <a16:creationId xmlns:a16="http://schemas.microsoft.com/office/drawing/2014/main" id="{9DB48F63-B736-4A05-BB9B-D61E08E51427}"/>
                          </a:ext>
                        </a:extLst>
                      </p:cNvPr>
                      <p:cNvPicPr/>
                      <p:nvPr/>
                    </p:nvPicPr>
                    <p:blipFill>
                      <a:blip r:embed="rId16"/>
                      <a:stretch>
                        <a:fillRect/>
                      </a:stretch>
                    </p:blipFill>
                    <p:spPr>
                      <a:xfrm>
                        <a:off x="5886174" y="4298215"/>
                        <a:ext cx="1485900" cy="61277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6CA4F2A8-AC7A-46F7-814C-400FADBF96AA}"/>
              </a:ext>
            </a:extLst>
          </p:cNvPr>
          <p:cNvGraphicFramePr>
            <a:graphicFrameLocks noChangeAspect="1"/>
          </p:cNvGraphicFramePr>
          <p:nvPr>
            <p:extLst>
              <p:ext uri="{D42A27DB-BD31-4B8C-83A1-F6EECF244321}">
                <p14:modId xmlns:p14="http://schemas.microsoft.com/office/powerpoint/2010/main" val="3450324737"/>
              </p:ext>
            </p:extLst>
          </p:nvPr>
        </p:nvGraphicFramePr>
        <p:xfrm>
          <a:off x="5955230" y="4963221"/>
          <a:ext cx="1347787" cy="673100"/>
        </p:xfrm>
        <a:graphic>
          <a:graphicData uri="http://schemas.openxmlformats.org/presentationml/2006/ole">
            <mc:AlternateContent xmlns:mc="http://schemas.openxmlformats.org/markup-compatibility/2006">
              <mc:Choice xmlns:v="urn:schemas-microsoft-com:vml" Requires="v">
                <p:oleObj spid="_x0000_s12433" name="Equation" r:id="rId17" imgW="863280" imgH="431640" progId="Equation.DSMT4">
                  <p:embed/>
                </p:oleObj>
              </mc:Choice>
              <mc:Fallback>
                <p:oleObj name="Equation" r:id="rId17" imgW="863280" imgH="431640" progId="Equation.DSMT4">
                  <p:embed/>
                  <p:pic>
                    <p:nvPicPr>
                      <p:cNvPr id="17" name="Object 16">
                        <a:extLst>
                          <a:ext uri="{FF2B5EF4-FFF2-40B4-BE49-F238E27FC236}">
                            <a16:creationId xmlns:a16="http://schemas.microsoft.com/office/drawing/2014/main" id="{1191CBFA-3B34-4D61-9D8F-5748836E91E4}"/>
                          </a:ext>
                        </a:extLst>
                      </p:cNvPr>
                      <p:cNvPicPr/>
                      <p:nvPr/>
                    </p:nvPicPr>
                    <p:blipFill>
                      <a:blip r:embed="rId18"/>
                      <a:stretch>
                        <a:fillRect/>
                      </a:stretch>
                    </p:blipFill>
                    <p:spPr>
                      <a:xfrm>
                        <a:off x="5955230" y="4963221"/>
                        <a:ext cx="1347787" cy="673100"/>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40196578-8231-407E-80A4-183442D5E135}"/>
              </a:ext>
            </a:extLst>
          </p:cNvPr>
          <p:cNvGraphicFramePr>
            <a:graphicFrameLocks noChangeAspect="1"/>
          </p:cNvGraphicFramePr>
          <p:nvPr>
            <p:extLst>
              <p:ext uri="{D42A27DB-BD31-4B8C-83A1-F6EECF244321}">
                <p14:modId xmlns:p14="http://schemas.microsoft.com/office/powerpoint/2010/main" val="592933083"/>
              </p:ext>
            </p:extLst>
          </p:nvPr>
        </p:nvGraphicFramePr>
        <p:xfrm>
          <a:off x="5400398" y="5788046"/>
          <a:ext cx="2319338" cy="673100"/>
        </p:xfrm>
        <a:graphic>
          <a:graphicData uri="http://schemas.openxmlformats.org/presentationml/2006/ole">
            <mc:AlternateContent xmlns:mc="http://schemas.openxmlformats.org/markup-compatibility/2006">
              <mc:Choice xmlns:v="urn:schemas-microsoft-com:vml" Requires="v">
                <p:oleObj spid="_x0000_s12434" name="Equation" r:id="rId19" imgW="1485720" imgH="431640" progId="Equation.DSMT4">
                  <p:embed/>
                </p:oleObj>
              </mc:Choice>
              <mc:Fallback>
                <p:oleObj name="Equation" r:id="rId19" imgW="1485720" imgH="431640" progId="Equation.DSMT4">
                  <p:embed/>
                  <p:pic>
                    <p:nvPicPr>
                      <p:cNvPr id="18" name="Object 17">
                        <a:extLst>
                          <a:ext uri="{FF2B5EF4-FFF2-40B4-BE49-F238E27FC236}">
                            <a16:creationId xmlns:a16="http://schemas.microsoft.com/office/drawing/2014/main" id="{6CA4F2A8-AC7A-46F7-814C-400FADBF96AA}"/>
                          </a:ext>
                        </a:extLst>
                      </p:cNvPr>
                      <p:cNvPicPr/>
                      <p:nvPr/>
                    </p:nvPicPr>
                    <p:blipFill>
                      <a:blip r:embed="rId20"/>
                      <a:stretch>
                        <a:fillRect/>
                      </a:stretch>
                    </p:blipFill>
                    <p:spPr>
                      <a:xfrm>
                        <a:off x="5400398" y="5788046"/>
                        <a:ext cx="2319338" cy="6731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0" name="Ink 19">
                <a:extLst>
                  <a:ext uri="{FF2B5EF4-FFF2-40B4-BE49-F238E27FC236}">
                    <a16:creationId xmlns:a16="http://schemas.microsoft.com/office/drawing/2014/main" id="{7DBADD33-A706-4BE1-B957-1CF26E063356}"/>
                  </a:ext>
                </a:extLst>
              </p14:cNvPr>
              <p14:cNvContentPartPr/>
              <p14:nvPr/>
            </p14:nvContentPartPr>
            <p14:xfrm>
              <a:off x="7743931" y="4720216"/>
              <a:ext cx="1217770" cy="1796370"/>
            </p14:xfrm>
          </p:contentPart>
        </mc:Choice>
        <mc:Fallback xmlns="">
          <p:pic>
            <p:nvPicPr>
              <p:cNvPr id="20" name="Ink 19">
                <a:extLst>
                  <a:ext uri="{FF2B5EF4-FFF2-40B4-BE49-F238E27FC236}">
                    <a16:creationId xmlns:a16="http://schemas.microsoft.com/office/drawing/2014/main" id="{7DBADD33-A706-4BE1-B957-1CF26E063356}"/>
                  </a:ext>
                </a:extLst>
              </p:cNvPr>
              <p:cNvPicPr/>
              <p:nvPr/>
            </p:nvPicPr>
            <p:blipFill>
              <a:blip r:embed="rId12"/>
              <a:stretch>
                <a:fillRect/>
              </a:stretch>
            </p:blipFill>
            <p:spPr>
              <a:xfrm>
                <a:off x="7734932" y="4711576"/>
                <a:ext cx="1235408" cy="1814010"/>
              </a:xfrm>
              <a:prstGeom prst="rect">
                <a:avLst/>
              </a:prstGeom>
            </p:spPr>
          </p:pic>
        </mc:Fallback>
      </mc:AlternateContent>
      <p:graphicFrame>
        <p:nvGraphicFramePr>
          <p:cNvPr id="21" name="Object 20">
            <a:extLst>
              <a:ext uri="{FF2B5EF4-FFF2-40B4-BE49-F238E27FC236}">
                <a16:creationId xmlns:a16="http://schemas.microsoft.com/office/drawing/2014/main" id="{2D15A214-9EF5-4DEB-BF7A-D1ECE25B5D67}"/>
              </a:ext>
            </a:extLst>
          </p:cNvPr>
          <p:cNvGraphicFramePr>
            <a:graphicFrameLocks noChangeAspect="1"/>
          </p:cNvGraphicFramePr>
          <p:nvPr>
            <p:extLst>
              <p:ext uri="{D42A27DB-BD31-4B8C-83A1-F6EECF244321}">
                <p14:modId xmlns:p14="http://schemas.microsoft.com/office/powerpoint/2010/main" val="3059396994"/>
              </p:ext>
            </p:extLst>
          </p:nvPr>
        </p:nvGraphicFramePr>
        <p:xfrm>
          <a:off x="9201863" y="4349577"/>
          <a:ext cx="1882775" cy="673100"/>
        </p:xfrm>
        <a:graphic>
          <a:graphicData uri="http://schemas.openxmlformats.org/presentationml/2006/ole">
            <mc:AlternateContent xmlns:mc="http://schemas.openxmlformats.org/markup-compatibility/2006">
              <mc:Choice xmlns:v="urn:schemas-microsoft-com:vml" Requires="v">
                <p:oleObj spid="_x0000_s12435" name="Equation" r:id="rId22" imgW="1206360" imgH="431640" progId="Equation.DSMT4">
                  <p:embed/>
                </p:oleObj>
              </mc:Choice>
              <mc:Fallback>
                <p:oleObj name="Equation" r:id="rId22" imgW="1206360" imgH="431640" progId="Equation.DSMT4">
                  <p:embed/>
                  <p:pic>
                    <p:nvPicPr>
                      <p:cNvPr id="19" name="Object 18">
                        <a:extLst>
                          <a:ext uri="{FF2B5EF4-FFF2-40B4-BE49-F238E27FC236}">
                            <a16:creationId xmlns:a16="http://schemas.microsoft.com/office/drawing/2014/main" id="{40196578-8231-407E-80A4-183442D5E135}"/>
                          </a:ext>
                        </a:extLst>
                      </p:cNvPr>
                      <p:cNvPicPr/>
                      <p:nvPr/>
                    </p:nvPicPr>
                    <p:blipFill>
                      <a:blip r:embed="rId23"/>
                      <a:stretch>
                        <a:fillRect/>
                      </a:stretch>
                    </p:blipFill>
                    <p:spPr>
                      <a:xfrm>
                        <a:off x="9201863" y="4349577"/>
                        <a:ext cx="1882775" cy="6731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D889BF18-305E-4D5D-99C6-FF867AF5B14F}"/>
              </a:ext>
            </a:extLst>
          </p:cNvPr>
          <p:cNvGraphicFramePr>
            <a:graphicFrameLocks noChangeAspect="1"/>
          </p:cNvGraphicFramePr>
          <p:nvPr>
            <p:extLst>
              <p:ext uri="{D42A27DB-BD31-4B8C-83A1-F6EECF244321}">
                <p14:modId xmlns:p14="http://schemas.microsoft.com/office/powerpoint/2010/main" val="3954584351"/>
              </p:ext>
            </p:extLst>
          </p:nvPr>
        </p:nvGraphicFramePr>
        <p:xfrm>
          <a:off x="9313680" y="5122628"/>
          <a:ext cx="2359025" cy="733425"/>
        </p:xfrm>
        <a:graphic>
          <a:graphicData uri="http://schemas.openxmlformats.org/presentationml/2006/ole">
            <mc:AlternateContent xmlns:mc="http://schemas.openxmlformats.org/markup-compatibility/2006">
              <mc:Choice xmlns:v="urn:schemas-microsoft-com:vml" Requires="v">
                <p:oleObj spid="_x0000_s12436" name="Equation" r:id="rId24" imgW="1511280" imgH="469800" progId="Equation.DSMT4">
                  <p:embed/>
                </p:oleObj>
              </mc:Choice>
              <mc:Fallback>
                <p:oleObj name="Equation" r:id="rId24" imgW="1511280" imgH="469800" progId="Equation.DSMT4">
                  <p:embed/>
                  <p:pic>
                    <p:nvPicPr>
                      <p:cNvPr id="21" name="Object 20">
                        <a:extLst>
                          <a:ext uri="{FF2B5EF4-FFF2-40B4-BE49-F238E27FC236}">
                            <a16:creationId xmlns:a16="http://schemas.microsoft.com/office/drawing/2014/main" id="{2D15A214-9EF5-4DEB-BF7A-D1ECE25B5D67}"/>
                          </a:ext>
                        </a:extLst>
                      </p:cNvPr>
                      <p:cNvPicPr/>
                      <p:nvPr/>
                    </p:nvPicPr>
                    <p:blipFill>
                      <a:blip r:embed="rId25"/>
                      <a:stretch>
                        <a:fillRect/>
                      </a:stretch>
                    </p:blipFill>
                    <p:spPr>
                      <a:xfrm>
                        <a:off x="9313680" y="5122628"/>
                        <a:ext cx="2359025" cy="7334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AC4A8507-E9A1-4529-AE80-A3D9D7B68379}"/>
              </a:ext>
            </a:extLst>
          </p:cNvPr>
          <p:cNvGraphicFramePr>
            <a:graphicFrameLocks noChangeAspect="1"/>
          </p:cNvGraphicFramePr>
          <p:nvPr>
            <p:extLst>
              <p:ext uri="{D42A27DB-BD31-4B8C-83A1-F6EECF244321}">
                <p14:modId xmlns:p14="http://schemas.microsoft.com/office/powerpoint/2010/main" val="1644675603"/>
              </p:ext>
            </p:extLst>
          </p:nvPr>
        </p:nvGraphicFramePr>
        <p:xfrm>
          <a:off x="9349223" y="6011734"/>
          <a:ext cx="1763712" cy="376237"/>
        </p:xfrm>
        <a:graphic>
          <a:graphicData uri="http://schemas.openxmlformats.org/presentationml/2006/ole">
            <mc:AlternateContent xmlns:mc="http://schemas.openxmlformats.org/markup-compatibility/2006">
              <mc:Choice xmlns:v="urn:schemas-microsoft-com:vml" Requires="v">
                <p:oleObj spid="_x0000_s12437" name="Equation" r:id="rId26" imgW="1130040" imgH="241200" progId="Equation.DSMT4">
                  <p:embed/>
                </p:oleObj>
              </mc:Choice>
              <mc:Fallback>
                <p:oleObj name="Equation" r:id="rId26" imgW="1130040" imgH="241200" progId="Equation.DSMT4">
                  <p:embed/>
                  <p:pic>
                    <p:nvPicPr>
                      <p:cNvPr id="22" name="Object 21">
                        <a:extLst>
                          <a:ext uri="{FF2B5EF4-FFF2-40B4-BE49-F238E27FC236}">
                            <a16:creationId xmlns:a16="http://schemas.microsoft.com/office/drawing/2014/main" id="{D889BF18-305E-4D5D-99C6-FF867AF5B14F}"/>
                          </a:ext>
                        </a:extLst>
                      </p:cNvPr>
                      <p:cNvPicPr/>
                      <p:nvPr/>
                    </p:nvPicPr>
                    <p:blipFill>
                      <a:blip r:embed="rId27"/>
                      <a:stretch>
                        <a:fillRect/>
                      </a:stretch>
                    </p:blipFill>
                    <p:spPr>
                      <a:xfrm>
                        <a:off x="9349223" y="6011734"/>
                        <a:ext cx="1763712" cy="376237"/>
                      </a:xfrm>
                      <a:prstGeom prst="rect">
                        <a:avLst/>
                      </a:prstGeom>
                      <a:noFill/>
                    </p:spPr>
                  </p:pic>
                </p:oleObj>
              </mc:Fallback>
            </mc:AlternateContent>
          </a:graphicData>
        </a:graphic>
      </p:graphicFrame>
    </p:spTree>
    <p:extLst>
      <p:ext uri="{BB962C8B-B14F-4D97-AF65-F5344CB8AC3E}">
        <p14:creationId xmlns:p14="http://schemas.microsoft.com/office/powerpoint/2010/main" val="342742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a:extLst>
              <a:ext uri="{FF2B5EF4-FFF2-40B4-BE49-F238E27FC236}">
                <a16:creationId xmlns:a16="http://schemas.microsoft.com/office/drawing/2014/main" id="{7D8C7F0A-A23F-4B51-96A4-20EAC9F47965}"/>
              </a:ext>
            </a:extLst>
          </p:cNvPr>
          <p:cNvGraphicFramePr>
            <a:graphicFrameLocks noChangeAspect="1"/>
          </p:cNvGraphicFramePr>
          <p:nvPr>
            <p:extLst>
              <p:ext uri="{D42A27DB-BD31-4B8C-83A1-F6EECF244321}">
                <p14:modId xmlns:p14="http://schemas.microsoft.com/office/powerpoint/2010/main" val="2975035892"/>
              </p:ext>
            </p:extLst>
          </p:nvPr>
        </p:nvGraphicFramePr>
        <p:xfrm>
          <a:off x="366859" y="1718163"/>
          <a:ext cx="4999548" cy="2554138"/>
        </p:xfrm>
        <a:graphic>
          <a:graphicData uri="http://schemas.openxmlformats.org/presentationml/2006/ole">
            <mc:AlternateContent xmlns:mc="http://schemas.openxmlformats.org/markup-compatibility/2006">
              <mc:Choice xmlns:v="urn:schemas-microsoft-com:vml" Requires="v">
                <p:oleObj spid="_x0000_s4189" name="Bitmap Image" r:id="rId3" imgW="4160881" imgH="2126164" progId="Paint.Picture">
                  <p:embed/>
                </p:oleObj>
              </mc:Choice>
              <mc:Fallback>
                <p:oleObj name="Bitmap Image" r:id="rId3" imgW="4160881" imgH="2126164" progId="Paint.Picture">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859" y="1718163"/>
                        <a:ext cx="4999548" cy="2554138"/>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832F35DC-3231-4894-BD93-B6F6B4A68C4E}"/>
              </a:ext>
            </a:extLst>
          </p:cNvPr>
          <p:cNvGraphicFramePr>
            <a:graphicFrameLocks noChangeAspect="1"/>
          </p:cNvGraphicFramePr>
          <p:nvPr>
            <p:extLst>
              <p:ext uri="{D42A27DB-BD31-4B8C-83A1-F6EECF244321}">
                <p14:modId xmlns:p14="http://schemas.microsoft.com/office/powerpoint/2010/main" val="710965795"/>
              </p:ext>
            </p:extLst>
          </p:nvPr>
        </p:nvGraphicFramePr>
        <p:xfrm>
          <a:off x="6677729" y="1561496"/>
          <a:ext cx="4170041" cy="2780845"/>
        </p:xfrm>
        <a:graphic>
          <a:graphicData uri="http://schemas.openxmlformats.org/presentationml/2006/ole">
            <mc:AlternateContent xmlns:mc="http://schemas.openxmlformats.org/markup-compatibility/2006">
              <mc:Choice xmlns:v="urn:schemas-microsoft-com:vml" Requires="v">
                <p:oleObj spid="_x0000_s4190" name="Bitmap Image" r:id="rId5" imgW="2697480" imgH="1798200" progId="Paint.Picture">
                  <p:embed/>
                </p:oleObj>
              </mc:Choice>
              <mc:Fallback>
                <p:oleObj name="Bitmap Image" r:id="rId5" imgW="2697480" imgH="1798200" progId="Paint.Picture">
                  <p:embed/>
                  <p:pic>
                    <p:nvPicPr>
                      <p:cNvPr id="13" name="Object 12">
                        <a:extLst>
                          <a:ext uri="{FF2B5EF4-FFF2-40B4-BE49-F238E27FC236}">
                            <a16:creationId xmlns:a16="http://schemas.microsoft.com/office/drawing/2014/main" id="{B8794D40-34E5-46A9-A4BF-AD743AE694A0}"/>
                          </a:ext>
                        </a:extLst>
                      </p:cNvPr>
                      <p:cNvPicPr>
                        <a:picLocks noChangeAspect="1" noChangeArrowheads="1"/>
                      </p:cNvPicPr>
                      <p:nvPr/>
                    </p:nvPicPr>
                    <p:blipFill>
                      <a:blip r:embed="rId6"/>
                      <a:srcRect/>
                      <a:stretch>
                        <a:fillRect/>
                      </a:stretch>
                    </p:blipFill>
                    <p:spPr bwMode="auto">
                      <a:xfrm>
                        <a:off x="6677729" y="1561496"/>
                        <a:ext cx="4170041" cy="2780845"/>
                      </a:xfrm>
                      <a:prstGeom prst="rect">
                        <a:avLst/>
                      </a:prstGeom>
                      <a:noFill/>
                    </p:spPr>
                  </p:pic>
                </p:oleObj>
              </mc:Fallback>
            </mc:AlternateContent>
          </a:graphicData>
        </a:graphic>
      </p:graphicFrame>
      <p:cxnSp>
        <p:nvCxnSpPr>
          <p:cNvPr id="4" name="Straight Arrow Connector 3">
            <a:extLst>
              <a:ext uri="{FF2B5EF4-FFF2-40B4-BE49-F238E27FC236}">
                <a16:creationId xmlns:a16="http://schemas.microsoft.com/office/drawing/2014/main" id="{063005FB-D446-4E07-BF9C-4C88F916C6F7}"/>
              </a:ext>
            </a:extLst>
          </p:cNvPr>
          <p:cNvCxnSpPr>
            <a:cxnSpLocks/>
          </p:cNvCxnSpPr>
          <p:nvPr/>
        </p:nvCxnSpPr>
        <p:spPr>
          <a:xfrm flipV="1">
            <a:off x="1007628" y="2642618"/>
            <a:ext cx="0" cy="2481839"/>
          </a:xfrm>
          <a:prstGeom prst="straightConnector1">
            <a:avLst/>
          </a:prstGeom>
          <a:ln w="25400" cap="flat" cmpd="sng" algn="ctr">
            <a:solidFill>
              <a:srgbClr val="FF000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 name="Title 1">
            <a:extLst>
              <a:ext uri="{FF2B5EF4-FFF2-40B4-BE49-F238E27FC236}">
                <a16:creationId xmlns:a16="http://schemas.microsoft.com/office/drawing/2014/main" id="{C1F52A99-2430-49B7-853F-AC4D0DC6D6E2}"/>
              </a:ext>
            </a:extLst>
          </p:cNvPr>
          <p:cNvSpPr txBox="1">
            <a:spLocks/>
          </p:cNvSpPr>
          <p:nvPr/>
        </p:nvSpPr>
        <p:spPr>
          <a:xfrm>
            <a:off x="3171807" y="188085"/>
            <a:ext cx="6914321"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F.7 Thermodynamic Processes</a:t>
            </a:r>
            <a:endParaRPr lang="en-US" sz="3600" b="1" u="sng" dirty="0">
              <a:latin typeface="+mn-lt"/>
            </a:endParaRPr>
          </a:p>
        </p:txBody>
      </p:sp>
      <p:sp>
        <p:nvSpPr>
          <p:cNvPr id="7" name="TextBox 6">
            <a:extLst>
              <a:ext uri="{FF2B5EF4-FFF2-40B4-BE49-F238E27FC236}">
                <a16:creationId xmlns:a16="http://schemas.microsoft.com/office/drawing/2014/main" id="{174691CD-5735-4A42-8929-29270F041D2A}"/>
              </a:ext>
            </a:extLst>
          </p:cNvPr>
          <p:cNvSpPr txBox="1"/>
          <p:nvPr/>
        </p:nvSpPr>
        <p:spPr>
          <a:xfrm>
            <a:off x="2036836" y="4964636"/>
            <a:ext cx="1051378" cy="646331"/>
          </a:xfrm>
          <a:prstGeom prst="rect">
            <a:avLst/>
          </a:prstGeom>
          <a:noFill/>
        </p:spPr>
        <p:txBody>
          <a:bodyPr wrap="none" rtlCol="0">
            <a:spAutoFit/>
          </a:bodyPr>
          <a:lstStyle/>
          <a:p>
            <a:r>
              <a:rPr lang="en-US" dirty="0">
                <a:solidFill>
                  <a:srgbClr val="0070C0"/>
                </a:solidFill>
              </a:rPr>
              <a:t>Heat sink</a:t>
            </a:r>
          </a:p>
          <a:p>
            <a:r>
              <a:rPr lang="en-US" dirty="0">
                <a:solidFill>
                  <a:srgbClr val="0070C0"/>
                </a:solidFill>
              </a:rPr>
              <a:t>(air)</a:t>
            </a:r>
          </a:p>
        </p:txBody>
      </p:sp>
      <p:sp>
        <p:nvSpPr>
          <p:cNvPr id="8" name="TextBox 7">
            <a:extLst>
              <a:ext uri="{FF2B5EF4-FFF2-40B4-BE49-F238E27FC236}">
                <a16:creationId xmlns:a16="http://schemas.microsoft.com/office/drawing/2014/main" id="{4A351F9B-7DE7-4639-8AFB-B8CB8040C1CC}"/>
              </a:ext>
            </a:extLst>
          </p:cNvPr>
          <p:cNvSpPr txBox="1"/>
          <p:nvPr/>
        </p:nvSpPr>
        <p:spPr>
          <a:xfrm>
            <a:off x="423570" y="5287802"/>
            <a:ext cx="2058680" cy="923330"/>
          </a:xfrm>
          <a:prstGeom prst="rect">
            <a:avLst/>
          </a:prstGeom>
          <a:noFill/>
        </p:spPr>
        <p:txBody>
          <a:bodyPr wrap="square" rtlCol="0">
            <a:spAutoFit/>
          </a:bodyPr>
          <a:lstStyle/>
          <a:p>
            <a:r>
              <a:rPr lang="en-US" dirty="0">
                <a:solidFill>
                  <a:srgbClr val="FF0000"/>
                </a:solidFill>
              </a:rPr>
              <a:t>Heat source</a:t>
            </a:r>
          </a:p>
          <a:p>
            <a:r>
              <a:rPr lang="en-US" dirty="0">
                <a:solidFill>
                  <a:srgbClr val="FF0000"/>
                </a:solidFill>
              </a:rPr>
              <a:t>(chemical reaction – combustion)</a:t>
            </a:r>
          </a:p>
        </p:txBody>
      </p:sp>
      <p:cxnSp>
        <p:nvCxnSpPr>
          <p:cNvPr id="9" name="Straight Arrow Connector 8">
            <a:extLst>
              <a:ext uri="{FF2B5EF4-FFF2-40B4-BE49-F238E27FC236}">
                <a16:creationId xmlns:a16="http://schemas.microsoft.com/office/drawing/2014/main" id="{D63C3BF4-4356-41BB-AC5F-4959AEABAAD7}"/>
              </a:ext>
            </a:extLst>
          </p:cNvPr>
          <p:cNvCxnSpPr>
            <a:cxnSpLocks/>
          </p:cNvCxnSpPr>
          <p:nvPr/>
        </p:nvCxnSpPr>
        <p:spPr>
          <a:xfrm flipV="1">
            <a:off x="2441610" y="2369603"/>
            <a:ext cx="0" cy="2485756"/>
          </a:xfrm>
          <a:prstGeom prst="straightConnector1">
            <a:avLst/>
          </a:prstGeom>
          <a:ln w="25400" cap="flat" cmpd="sng" algn="ctr">
            <a:solidFill>
              <a:srgbClr val="0070C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Box 9">
            <a:extLst>
              <a:ext uri="{FF2B5EF4-FFF2-40B4-BE49-F238E27FC236}">
                <a16:creationId xmlns:a16="http://schemas.microsoft.com/office/drawing/2014/main" id="{BDE3DE54-8691-462E-BD6D-0F000441CCC4}"/>
              </a:ext>
            </a:extLst>
          </p:cNvPr>
          <p:cNvSpPr txBox="1"/>
          <p:nvPr/>
        </p:nvSpPr>
        <p:spPr>
          <a:xfrm>
            <a:off x="3252547" y="4964636"/>
            <a:ext cx="1002197" cy="923330"/>
          </a:xfrm>
          <a:prstGeom prst="rect">
            <a:avLst/>
          </a:prstGeom>
          <a:noFill/>
        </p:spPr>
        <p:txBody>
          <a:bodyPr wrap="none" rtlCol="0">
            <a:spAutoFit/>
          </a:bodyPr>
          <a:lstStyle/>
          <a:p>
            <a:r>
              <a:rPr lang="en-US" dirty="0">
                <a:solidFill>
                  <a:srgbClr val="00B050"/>
                </a:solidFill>
              </a:rPr>
              <a:t>Gas</a:t>
            </a:r>
          </a:p>
          <a:p>
            <a:r>
              <a:rPr lang="en-US" dirty="0">
                <a:solidFill>
                  <a:srgbClr val="00B050"/>
                </a:solidFill>
              </a:rPr>
              <a:t>(air/fuel </a:t>
            </a:r>
          </a:p>
          <a:p>
            <a:r>
              <a:rPr lang="en-US" dirty="0">
                <a:solidFill>
                  <a:srgbClr val="00B050"/>
                </a:solidFill>
              </a:rPr>
              <a:t>mixture)</a:t>
            </a:r>
          </a:p>
        </p:txBody>
      </p:sp>
      <p:cxnSp>
        <p:nvCxnSpPr>
          <p:cNvPr id="11" name="Straight Arrow Connector 10">
            <a:extLst>
              <a:ext uri="{FF2B5EF4-FFF2-40B4-BE49-F238E27FC236}">
                <a16:creationId xmlns:a16="http://schemas.microsoft.com/office/drawing/2014/main" id="{B37212EE-DB4E-477D-9100-49A6C8D2E6FB}"/>
              </a:ext>
            </a:extLst>
          </p:cNvPr>
          <p:cNvCxnSpPr>
            <a:cxnSpLocks/>
          </p:cNvCxnSpPr>
          <p:nvPr/>
        </p:nvCxnSpPr>
        <p:spPr>
          <a:xfrm flipV="1">
            <a:off x="3609617" y="2642618"/>
            <a:ext cx="0" cy="2212741"/>
          </a:xfrm>
          <a:prstGeom prst="straightConnector1">
            <a:avLst/>
          </a:prstGeom>
          <a:ln w="25400" cap="flat" cmpd="sng" algn="ctr">
            <a:solidFill>
              <a:srgbClr val="00B05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0E2C1251-0B1E-404F-99C7-FBE2B9D0D07B}"/>
              </a:ext>
            </a:extLst>
          </p:cNvPr>
          <p:cNvCxnSpPr>
            <a:cxnSpLocks/>
          </p:cNvCxnSpPr>
          <p:nvPr/>
        </p:nvCxnSpPr>
        <p:spPr>
          <a:xfrm flipH="1" flipV="1">
            <a:off x="4801665" y="2805610"/>
            <a:ext cx="43519" cy="2049749"/>
          </a:xfrm>
          <a:prstGeom prst="straightConnector1">
            <a:avLst/>
          </a:prstGeom>
          <a:ln w="25400" cap="flat" cmpd="sng" algn="ctr">
            <a:solidFill>
              <a:schemeClr val="tx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3" name="TextBox 12">
            <a:extLst>
              <a:ext uri="{FF2B5EF4-FFF2-40B4-BE49-F238E27FC236}">
                <a16:creationId xmlns:a16="http://schemas.microsoft.com/office/drawing/2014/main" id="{348470D2-9929-4253-B04F-66632ED8CD1E}"/>
              </a:ext>
            </a:extLst>
          </p:cNvPr>
          <p:cNvSpPr txBox="1"/>
          <p:nvPr/>
        </p:nvSpPr>
        <p:spPr>
          <a:xfrm>
            <a:off x="4478794" y="4939473"/>
            <a:ext cx="764953" cy="369332"/>
          </a:xfrm>
          <a:prstGeom prst="rect">
            <a:avLst/>
          </a:prstGeom>
          <a:noFill/>
        </p:spPr>
        <p:txBody>
          <a:bodyPr wrap="none" rtlCol="0">
            <a:spAutoFit/>
          </a:bodyPr>
          <a:lstStyle/>
          <a:p>
            <a:r>
              <a:rPr lang="en-US" dirty="0"/>
              <a:t>piston</a:t>
            </a:r>
          </a:p>
        </p:txBody>
      </p:sp>
      <p:cxnSp>
        <p:nvCxnSpPr>
          <p:cNvPr id="15" name="Straight Arrow Connector 14">
            <a:extLst>
              <a:ext uri="{FF2B5EF4-FFF2-40B4-BE49-F238E27FC236}">
                <a16:creationId xmlns:a16="http://schemas.microsoft.com/office/drawing/2014/main" id="{9E045A78-7FCE-473A-89FE-790559518F06}"/>
              </a:ext>
            </a:extLst>
          </p:cNvPr>
          <p:cNvCxnSpPr>
            <a:cxnSpLocks/>
          </p:cNvCxnSpPr>
          <p:nvPr/>
        </p:nvCxnSpPr>
        <p:spPr>
          <a:xfrm flipV="1">
            <a:off x="7524863" y="3274034"/>
            <a:ext cx="0" cy="2240596"/>
          </a:xfrm>
          <a:prstGeom prst="straightConnector1">
            <a:avLst/>
          </a:prstGeom>
          <a:ln w="25400" cap="flat" cmpd="sng" algn="ctr">
            <a:solidFill>
              <a:srgbClr val="FF000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DAFD35E6-F47A-44BA-BF4C-43C64EEC2C50}"/>
              </a:ext>
            </a:extLst>
          </p:cNvPr>
          <p:cNvSpPr txBox="1"/>
          <p:nvPr/>
        </p:nvSpPr>
        <p:spPr>
          <a:xfrm>
            <a:off x="9656854" y="1057743"/>
            <a:ext cx="1051378" cy="646331"/>
          </a:xfrm>
          <a:prstGeom prst="rect">
            <a:avLst/>
          </a:prstGeom>
          <a:noFill/>
        </p:spPr>
        <p:txBody>
          <a:bodyPr wrap="none" rtlCol="0">
            <a:spAutoFit/>
          </a:bodyPr>
          <a:lstStyle/>
          <a:p>
            <a:r>
              <a:rPr lang="en-US" dirty="0">
                <a:solidFill>
                  <a:srgbClr val="0070C0"/>
                </a:solidFill>
              </a:rPr>
              <a:t>Heat sink</a:t>
            </a:r>
          </a:p>
          <a:p>
            <a:r>
              <a:rPr lang="en-US" dirty="0">
                <a:solidFill>
                  <a:srgbClr val="0070C0"/>
                </a:solidFill>
              </a:rPr>
              <a:t>(air)</a:t>
            </a:r>
          </a:p>
        </p:txBody>
      </p:sp>
      <p:sp>
        <p:nvSpPr>
          <p:cNvPr id="17" name="TextBox 16">
            <a:extLst>
              <a:ext uri="{FF2B5EF4-FFF2-40B4-BE49-F238E27FC236}">
                <a16:creationId xmlns:a16="http://schemas.microsoft.com/office/drawing/2014/main" id="{94E8ECAF-36BA-4F51-BFEA-12CC6CC2BD44}"/>
              </a:ext>
            </a:extLst>
          </p:cNvPr>
          <p:cNvSpPr txBox="1"/>
          <p:nvPr/>
        </p:nvSpPr>
        <p:spPr>
          <a:xfrm>
            <a:off x="6847398" y="5538243"/>
            <a:ext cx="1914178" cy="923330"/>
          </a:xfrm>
          <a:prstGeom prst="rect">
            <a:avLst/>
          </a:prstGeom>
          <a:noFill/>
        </p:spPr>
        <p:txBody>
          <a:bodyPr wrap="none" rtlCol="0">
            <a:spAutoFit/>
          </a:bodyPr>
          <a:lstStyle/>
          <a:p>
            <a:r>
              <a:rPr lang="en-US" dirty="0">
                <a:solidFill>
                  <a:srgbClr val="FF0000"/>
                </a:solidFill>
              </a:rPr>
              <a:t>Heat source</a:t>
            </a:r>
          </a:p>
          <a:p>
            <a:r>
              <a:rPr lang="en-US" dirty="0">
                <a:solidFill>
                  <a:srgbClr val="FF0000"/>
                </a:solidFill>
              </a:rPr>
              <a:t>(chemical reaction</a:t>
            </a:r>
          </a:p>
          <a:p>
            <a:r>
              <a:rPr lang="en-US" dirty="0">
                <a:solidFill>
                  <a:srgbClr val="FF0000"/>
                </a:solidFill>
              </a:rPr>
              <a:t>-combustion)</a:t>
            </a:r>
          </a:p>
        </p:txBody>
      </p:sp>
      <p:cxnSp>
        <p:nvCxnSpPr>
          <p:cNvPr id="18" name="Straight Arrow Connector 17">
            <a:extLst>
              <a:ext uri="{FF2B5EF4-FFF2-40B4-BE49-F238E27FC236}">
                <a16:creationId xmlns:a16="http://schemas.microsoft.com/office/drawing/2014/main" id="{954732D7-AD3F-46D6-8847-5E795A13BBFF}"/>
              </a:ext>
            </a:extLst>
          </p:cNvPr>
          <p:cNvCxnSpPr>
            <a:cxnSpLocks/>
          </p:cNvCxnSpPr>
          <p:nvPr/>
        </p:nvCxnSpPr>
        <p:spPr>
          <a:xfrm>
            <a:off x="9925333" y="1704074"/>
            <a:ext cx="0" cy="722312"/>
          </a:xfrm>
          <a:prstGeom prst="straightConnector1">
            <a:avLst/>
          </a:prstGeom>
          <a:ln w="25400" cap="flat" cmpd="sng" algn="ctr">
            <a:solidFill>
              <a:srgbClr val="0070C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9" name="TextBox 18">
            <a:extLst>
              <a:ext uri="{FF2B5EF4-FFF2-40B4-BE49-F238E27FC236}">
                <a16:creationId xmlns:a16="http://schemas.microsoft.com/office/drawing/2014/main" id="{C26587EE-DAAE-4520-9D82-6F254AD0DF5A}"/>
              </a:ext>
            </a:extLst>
          </p:cNvPr>
          <p:cNvSpPr txBox="1"/>
          <p:nvPr/>
        </p:nvSpPr>
        <p:spPr>
          <a:xfrm>
            <a:off x="8479250" y="5186819"/>
            <a:ext cx="897746" cy="646331"/>
          </a:xfrm>
          <a:prstGeom prst="rect">
            <a:avLst/>
          </a:prstGeom>
          <a:noFill/>
        </p:spPr>
        <p:txBody>
          <a:bodyPr wrap="none" rtlCol="0">
            <a:spAutoFit/>
          </a:bodyPr>
          <a:lstStyle/>
          <a:p>
            <a:r>
              <a:rPr lang="en-US" dirty="0">
                <a:solidFill>
                  <a:srgbClr val="00B050"/>
                </a:solidFill>
              </a:rPr>
              <a:t>Gas</a:t>
            </a:r>
          </a:p>
          <a:p>
            <a:r>
              <a:rPr lang="en-US" dirty="0">
                <a:solidFill>
                  <a:srgbClr val="00B050"/>
                </a:solidFill>
              </a:rPr>
              <a:t>(steam)</a:t>
            </a:r>
          </a:p>
        </p:txBody>
      </p:sp>
      <p:cxnSp>
        <p:nvCxnSpPr>
          <p:cNvPr id="20" name="Straight Arrow Connector 19">
            <a:extLst>
              <a:ext uri="{FF2B5EF4-FFF2-40B4-BE49-F238E27FC236}">
                <a16:creationId xmlns:a16="http://schemas.microsoft.com/office/drawing/2014/main" id="{184FBD93-89F7-4521-A3C1-0A0B74F445FF}"/>
              </a:ext>
            </a:extLst>
          </p:cNvPr>
          <p:cNvCxnSpPr>
            <a:cxnSpLocks/>
          </p:cNvCxnSpPr>
          <p:nvPr/>
        </p:nvCxnSpPr>
        <p:spPr>
          <a:xfrm flipV="1">
            <a:off x="8703058" y="2764221"/>
            <a:ext cx="13821" cy="2355228"/>
          </a:xfrm>
          <a:prstGeom prst="straightConnector1">
            <a:avLst/>
          </a:prstGeom>
          <a:ln w="25400" cap="flat" cmpd="sng" algn="ctr">
            <a:solidFill>
              <a:srgbClr val="00B050"/>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1" name="Straight Arrow Connector 20">
            <a:extLst>
              <a:ext uri="{FF2B5EF4-FFF2-40B4-BE49-F238E27FC236}">
                <a16:creationId xmlns:a16="http://schemas.microsoft.com/office/drawing/2014/main" id="{8A8E8B55-674C-4169-92E4-5D19AEB7CDBA}"/>
              </a:ext>
            </a:extLst>
          </p:cNvPr>
          <p:cNvCxnSpPr>
            <a:cxnSpLocks/>
          </p:cNvCxnSpPr>
          <p:nvPr/>
        </p:nvCxnSpPr>
        <p:spPr>
          <a:xfrm flipV="1">
            <a:off x="9887946" y="3449507"/>
            <a:ext cx="0" cy="1935570"/>
          </a:xfrm>
          <a:prstGeom prst="straightConnector1">
            <a:avLst/>
          </a:prstGeom>
          <a:ln w="25400" cap="flat" cmpd="sng" algn="ctr">
            <a:solidFill>
              <a:schemeClr val="tx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a:extLst>
              <a:ext uri="{FF2B5EF4-FFF2-40B4-BE49-F238E27FC236}">
                <a16:creationId xmlns:a16="http://schemas.microsoft.com/office/drawing/2014/main" id="{A837D898-8F3F-434A-BE8A-3F7B245EA1AF}"/>
              </a:ext>
            </a:extLst>
          </p:cNvPr>
          <p:cNvSpPr txBox="1"/>
          <p:nvPr/>
        </p:nvSpPr>
        <p:spPr>
          <a:xfrm>
            <a:off x="9542856" y="5385077"/>
            <a:ext cx="764953" cy="369332"/>
          </a:xfrm>
          <a:prstGeom prst="rect">
            <a:avLst/>
          </a:prstGeom>
          <a:noFill/>
        </p:spPr>
        <p:txBody>
          <a:bodyPr wrap="none" rtlCol="0">
            <a:spAutoFit/>
          </a:bodyPr>
          <a:lstStyle/>
          <a:p>
            <a:r>
              <a:rPr lang="en-US" dirty="0"/>
              <a:t>piston</a:t>
            </a:r>
          </a:p>
        </p:txBody>
      </p:sp>
      <p:sp>
        <p:nvSpPr>
          <p:cNvPr id="37" name="Rectangle 19">
            <a:extLst>
              <a:ext uri="{FF2B5EF4-FFF2-40B4-BE49-F238E27FC236}">
                <a16:creationId xmlns:a16="http://schemas.microsoft.com/office/drawing/2014/main" id="{F11BE561-2F5A-4676-8BA1-50BD7EC99A3F}"/>
              </a:ext>
            </a:extLst>
          </p:cNvPr>
          <p:cNvSpPr>
            <a:spLocks noChangeArrowheads="1"/>
          </p:cNvSpPr>
          <p:nvPr/>
        </p:nvSpPr>
        <p:spPr bwMode="auto">
          <a:xfrm>
            <a:off x="4845184" y="197205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612854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C0FD9-595F-45DA-ADBD-3E0C3880CB4D}"/>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 name="TextBox 2">
            <a:extLst>
              <a:ext uri="{FF2B5EF4-FFF2-40B4-BE49-F238E27FC236}">
                <a16:creationId xmlns:a16="http://schemas.microsoft.com/office/drawing/2014/main" id="{CCC15CA2-E945-4798-BA68-D036A44F2C1A}"/>
              </a:ext>
            </a:extLst>
          </p:cNvPr>
          <p:cNvSpPr txBox="1"/>
          <p:nvPr/>
        </p:nvSpPr>
        <p:spPr>
          <a:xfrm>
            <a:off x="184898" y="784387"/>
            <a:ext cx="11662545" cy="584775"/>
          </a:xfrm>
          <a:prstGeom prst="rect">
            <a:avLst/>
          </a:prstGeom>
          <a:noFill/>
        </p:spPr>
        <p:txBody>
          <a:bodyPr wrap="square" rtlCol="0">
            <a:spAutoFit/>
          </a:bodyPr>
          <a:lstStyle/>
          <a:p>
            <a:r>
              <a:rPr lang="en-US" sz="1600" dirty="0"/>
              <a:t>It is critical to know what the pressure the gas will exert on the piston, when the gas is at a given temperature and volume.  And we can get a formula for p as long as we know the two main properties of the gas: E(T,V,N), and S(T,V,N).  This is how it works:</a:t>
            </a:r>
          </a:p>
        </p:txBody>
      </p:sp>
      <p:graphicFrame>
        <p:nvGraphicFramePr>
          <p:cNvPr id="5" name="Object 4">
            <a:extLst>
              <a:ext uri="{FF2B5EF4-FFF2-40B4-BE49-F238E27FC236}">
                <a16:creationId xmlns:a16="http://schemas.microsoft.com/office/drawing/2014/main" id="{EEDF9161-6FBE-4B92-9D1A-C18A934E1EC8}"/>
              </a:ext>
            </a:extLst>
          </p:cNvPr>
          <p:cNvGraphicFramePr>
            <a:graphicFrameLocks noChangeAspect="1"/>
          </p:cNvGraphicFramePr>
          <p:nvPr>
            <p:extLst>
              <p:ext uri="{D42A27DB-BD31-4B8C-83A1-F6EECF244321}">
                <p14:modId xmlns:p14="http://schemas.microsoft.com/office/powerpoint/2010/main" val="2209740529"/>
              </p:ext>
            </p:extLst>
          </p:nvPr>
        </p:nvGraphicFramePr>
        <p:xfrm>
          <a:off x="4721641" y="1658386"/>
          <a:ext cx="2135187" cy="344487"/>
        </p:xfrm>
        <a:graphic>
          <a:graphicData uri="http://schemas.openxmlformats.org/presentationml/2006/ole">
            <mc:AlternateContent xmlns:mc="http://schemas.openxmlformats.org/markup-compatibility/2006">
              <mc:Choice xmlns:v="urn:schemas-microsoft-com:vml" Requires="v">
                <p:oleObj spid="_x0000_s1526" name="Equation" r:id="rId3" imgW="1562040" imgH="253800" progId="Equation.DSMT4">
                  <p:embed/>
                </p:oleObj>
              </mc:Choice>
              <mc:Fallback>
                <p:oleObj name="Equation" r:id="rId3" imgW="1562040" imgH="253800" progId="Equation.DSMT4">
                  <p:embed/>
                  <p:pic>
                    <p:nvPicPr>
                      <p:cNvPr id="0" name="Object 1"/>
                      <p:cNvPicPr>
                        <a:picLocks noChangeAspect="1" noChangeArrowheads="1"/>
                      </p:cNvPicPr>
                      <p:nvPr/>
                    </p:nvPicPr>
                    <p:blipFill>
                      <a:blip r:embed="rId4"/>
                      <a:srcRect/>
                      <a:stretch>
                        <a:fillRect/>
                      </a:stretch>
                    </p:blipFill>
                    <p:spPr bwMode="auto">
                      <a:xfrm>
                        <a:off x="4721641" y="1658386"/>
                        <a:ext cx="2135187" cy="344487"/>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DBF7EE89-1F5D-437B-AC55-37EFD429A17D}"/>
              </a:ext>
            </a:extLst>
          </p:cNvPr>
          <p:cNvGraphicFramePr>
            <a:graphicFrameLocks noChangeAspect="1"/>
          </p:cNvGraphicFramePr>
          <p:nvPr>
            <p:extLst>
              <p:ext uri="{D42A27DB-BD31-4B8C-83A1-F6EECF244321}">
                <p14:modId xmlns:p14="http://schemas.microsoft.com/office/powerpoint/2010/main" val="2101284057"/>
              </p:ext>
            </p:extLst>
          </p:nvPr>
        </p:nvGraphicFramePr>
        <p:xfrm>
          <a:off x="4749800" y="3370680"/>
          <a:ext cx="2155825" cy="519112"/>
        </p:xfrm>
        <a:graphic>
          <a:graphicData uri="http://schemas.openxmlformats.org/presentationml/2006/ole">
            <mc:AlternateContent xmlns:mc="http://schemas.openxmlformats.org/markup-compatibility/2006">
              <mc:Choice xmlns:v="urn:schemas-microsoft-com:vml" Requires="v">
                <p:oleObj spid="_x0000_s1527" name="Equation" r:id="rId5" imgW="1638000" imgH="393480" progId="Equation.DSMT4">
                  <p:embed/>
                </p:oleObj>
              </mc:Choice>
              <mc:Fallback>
                <p:oleObj name="Equation" r:id="rId5" imgW="1638000" imgH="393480" progId="Equation.DSMT4">
                  <p:embed/>
                  <p:pic>
                    <p:nvPicPr>
                      <p:cNvPr id="0" name="Object 3"/>
                      <p:cNvPicPr>
                        <a:picLocks noChangeAspect="1" noChangeArrowheads="1"/>
                      </p:cNvPicPr>
                      <p:nvPr/>
                    </p:nvPicPr>
                    <p:blipFill>
                      <a:blip r:embed="rId6"/>
                      <a:srcRect/>
                      <a:stretch>
                        <a:fillRect/>
                      </a:stretch>
                    </p:blipFill>
                    <p:spPr bwMode="auto">
                      <a:xfrm>
                        <a:off x="4749800" y="3370680"/>
                        <a:ext cx="2155825" cy="51911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5C60EDC2-2DCA-4FB5-96C5-355EC3D6E381}"/>
              </a:ext>
            </a:extLst>
          </p:cNvPr>
          <p:cNvGraphicFramePr>
            <a:graphicFrameLocks noChangeAspect="1"/>
          </p:cNvGraphicFramePr>
          <p:nvPr>
            <p:extLst>
              <p:ext uri="{D42A27DB-BD31-4B8C-83A1-F6EECF244321}">
                <p14:modId xmlns:p14="http://schemas.microsoft.com/office/powerpoint/2010/main" val="955958209"/>
              </p:ext>
            </p:extLst>
          </p:nvPr>
        </p:nvGraphicFramePr>
        <p:xfrm>
          <a:off x="7502774" y="5104242"/>
          <a:ext cx="1698625" cy="328612"/>
        </p:xfrm>
        <a:graphic>
          <a:graphicData uri="http://schemas.openxmlformats.org/presentationml/2006/ole">
            <mc:AlternateContent xmlns:mc="http://schemas.openxmlformats.org/markup-compatibility/2006">
              <mc:Choice xmlns:v="urn:schemas-microsoft-com:vml" Requires="v">
                <p:oleObj spid="_x0000_s1528" name="Equation" r:id="rId7" imgW="1257120" imgH="241200" progId="Equation.DSMT4">
                  <p:embed/>
                </p:oleObj>
              </mc:Choice>
              <mc:Fallback>
                <p:oleObj name="Equation" r:id="rId7" imgW="1257120" imgH="241200" progId="Equation.DSMT4">
                  <p:embed/>
                  <p:pic>
                    <p:nvPicPr>
                      <p:cNvPr id="0" name="Object 5"/>
                      <p:cNvPicPr>
                        <a:picLocks noChangeAspect="1" noChangeArrowheads="1"/>
                      </p:cNvPicPr>
                      <p:nvPr/>
                    </p:nvPicPr>
                    <p:blipFill>
                      <a:blip r:embed="rId8"/>
                      <a:srcRect/>
                      <a:stretch>
                        <a:fillRect/>
                      </a:stretch>
                    </p:blipFill>
                    <p:spPr bwMode="auto">
                      <a:xfrm>
                        <a:off x="7502774" y="5104242"/>
                        <a:ext cx="1698625" cy="328612"/>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D325B5C-49C4-4990-9010-8C4947BBD1CB}"/>
              </a:ext>
            </a:extLst>
          </p:cNvPr>
          <p:cNvGraphicFramePr>
            <a:graphicFrameLocks noChangeAspect="1"/>
          </p:cNvGraphicFramePr>
          <p:nvPr>
            <p:extLst>
              <p:ext uri="{D42A27DB-BD31-4B8C-83A1-F6EECF244321}">
                <p14:modId xmlns:p14="http://schemas.microsoft.com/office/powerpoint/2010/main" val="523868393"/>
              </p:ext>
            </p:extLst>
          </p:nvPr>
        </p:nvGraphicFramePr>
        <p:xfrm>
          <a:off x="294626" y="1694352"/>
          <a:ext cx="1768531" cy="2568788"/>
        </p:xfrm>
        <a:graphic>
          <a:graphicData uri="http://schemas.openxmlformats.org/presentationml/2006/ole">
            <mc:AlternateContent xmlns:mc="http://schemas.openxmlformats.org/markup-compatibility/2006">
              <mc:Choice xmlns:v="urn:schemas-microsoft-com:vml" Requires="v">
                <p:oleObj spid="_x0000_s1529" name="Bitmap Image" r:id="rId9" imgW="2255238" imgH="3276884" progId="Paint.Picture">
                  <p:embed/>
                </p:oleObj>
              </mc:Choice>
              <mc:Fallback>
                <p:oleObj name="Bitmap Image" r:id="rId9" imgW="2255238" imgH="3276884" progId="Paint.Picture">
                  <p:embed/>
                  <p:pic>
                    <p:nvPicPr>
                      <p:cNvPr id="16" name="Object 15">
                        <a:extLst>
                          <a:ext uri="{FF2B5EF4-FFF2-40B4-BE49-F238E27FC236}">
                            <a16:creationId xmlns:a16="http://schemas.microsoft.com/office/drawing/2014/main" id="{DDCA3651-BEA6-499A-813A-2816FAADC5C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4626" y="1694352"/>
                        <a:ext cx="1768531" cy="2568788"/>
                      </a:xfrm>
                      <a:prstGeom prst="rect">
                        <a:avLst/>
                      </a:prstGeom>
                      <a:noFill/>
                    </p:spPr>
                  </p:pic>
                </p:oleObj>
              </mc:Fallback>
            </mc:AlternateContent>
          </a:graphicData>
        </a:graphic>
      </p:graphicFrame>
      <p:sp>
        <p:nvSpPr>
          <p:cNvPr id="11" name="Arrow: Down 10">
            <a:extLst>
              <a:ext uri="{FF2B5EF4-FFF2-40B4-BE49-F238E27FC236}">
                <a16:creationId xmlns:a16="http://schemas.microsoft.com/office/drawing/2014/main" id="{7EF0558F-56C2-4421-8BBA-8E6F57B287BA}"/>
              </a:ext>
            </a:extLst>
          </p:cNvPr>
          <p:cNvSpPr/>
          <p:nvPr/>
        </p:nvSpPr>
        <p:spPr>
          <a:xfrm flipV="1">
            <a:off x="922389" y="3612545"/>
            <a:ext cx="576470" cy="4345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2B5A91C-62A0-4ED9-AD37-A81490D22239}"/>
              </a:ext>
            </a:extLst>
          </p:cNvPr>
          <p:cNvSpPr txBox="1"/>
          <p:nvPr/>
        </p:nvSpPr>
        <p:spPr>
          <a:xfrm>
            <a:off x="1057377" y="3568247"/>
            <a:ext cx="306494" cy="369332"/>
          </a:xfrm>
          <a:prstGeom prst="rect">
            <a:avLst/>
          </a:prstGeom>
          <a:noFill/>
        </p:spPr>
        <p:txBody>
          <a:bodyPr wrap="none" rtlCol="0">
            <a:spAutoFit/>
          </a:bodyPr>
          <a:lstStyle/>
          <a:p>
            <a:r>
              <a:rPr lang="en-US" dirty="0">
                <a:solidFill>
                  <a:schemeClr val="bg1"/>
                </a:solidFill>
              </a:rPr>
              <a:t>p</a:t>
            </a:r>
          </a:p>
        </p:txBody>
      </p:sp>
      <p:sp>
        <p:nvSpPr>
          <p:cNvPr id="19" name="TextBox 18">
            <a:extLst>
              <a:ext uri="{FF2B5EF4-FFF2-40B4-BE49-F238E27FC236}">
                <a16:creationId xmlns:a16="http://schemas.microsoft.com/office/drawing/2014/main" id="{41C6AC0B-2467-4BA5-8509-A7A38B41CD4F}"/>
              </a:ext>
            </a:extLst>
          </p:cNvPr>
          <p:cNvSpPr txBox="1"/>
          <p:nvPr/>
        </p:nvSpPr>
        <p:spPr>
          <a:xfrm>
            <a:off x="4174253" y="2329329"/>
            <a:ext cx="290464" cy="369332"/>
          </a:xfrm>
          <a:prstGeom prst="rect">
            <a:avLst/>
          </a:prstGeom>
          <a:noFill/>
        </p:spPr>
        <p:txBody>
          <a:bodyPr wrap="none" rtlCol="0">
            <a:spAutoFit/>
          </a:bodyPr>
          <a:lstStyle/>
          <a:p>
            <a:r>
              <a:rPr lang="en-US" dirty="0">
                <a:solidFill>
                  <a:schemeClr val="bg1"/>
                </a:solidFill>
              </a:rPr>
              <a:t>F</a:t>
            </a:r>
          </a:p>
        </p:txBody>
      </p:sp>
      <p:cxnSp>
        <p:nvCxnSpPr>
          <p:cNvPr id="22" name="Straight Connector 21">
            <a:extLst>
              <a:ext uri="{FF2B5EF4-FFF2-40B4-BE49-F238E27FC236}">
                <a16:creationId xmlns:a16="http://schemas.microsoft.com/office/drawing/2014/main" id="{E13BEDDA-B01E-45ED-9CAF-B0AB34BBFF42}"/>
              </a:ext>
            </a:extLst>
          </p:cNvPr>
          <p:cNvCxnSpPr>
            <a:cxnSpLocks/>
          </p:cNvCxnSpPr>
          <p:nvPr/>
        </p:nvCxnSpPr>
        <p:spPr>
          <a:xfrm>
            <a:off x="2344319" y="3111419"/>
            <a:ext cx="6231" cy="227814"/>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2AC4F761-985E-44B7-A599-66FE0C9244D2}"/>
              </a:ext>
            </a:extLst>
          </p:cNvPr>
          <p:cNvCxnSpPr/>
          <p:nvPr/>
        </p:nvCxnSpPr>
        <p:spPr>
          <a:xfrm>
            <a:off x="2251713" y="3339233"/>
            <a:ext cx="168182"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7ABB1A73-8D43-46AB-95C8-9EA6E62ECE14}"/>
              </a:ext>
            </a:extLst>
          </p:cNvPr>
          <p:cNvCxnSpPr/>
          <p:nvPr/>
        </p:nvCxnSpPr>
        <p:spPr>
          <a:xfrm>
            <a:off x="2251713" y="3111419"/>
            <a:ext cx="168182" cy="0"/>
          </a:xfrm>
          <a:prstGeom prst="line">
            <a:avLst/>
          </a:prstGeom>
        </p:spPr>
        <p:style>
          <a:lnRef idx="2">
            <a:schemeClr val="dk1"/>
          </a:lnRef>
          <a:fillRef idx="0">
            <a:schemeClr val="dk1"/>
          </a:fillRef>
          <a:effectRef idx="1">
            <a:schemeClr val="dk1"/>
          </a:effectRef>
          <a:fontRef idx="minor">
            <a:schemeClr val="tx1"/>
          </a:fontRef>
        </p:style>
      </p:cxnSp>
      <p:sp>
        <p:nvSpPr>
          <p:cNvPr id="29" name="TextBox 28">
            <a:extLst>
              <a:ext uri="{FF2B5EF4-FFF2-40B4-BE49-F238E27FC236}">
                <a16:creationId xmlns:a16="http://schemas.microsoft.com/office/drawing/2014/main" id="{9AE066A1-F002-42B9-9C3B-FDA2AE5FB2B6}"/>
              </a:ext>
            </a:extLst>
          </p:cNvPr>
          <p:cNvSpPr txBox="1"/>
          <p:nvPr/>
        </p:nvSpPr>
        <p:spPr>
          <a:xfrm>
            <a:off x="1927251" y="3040660"/>
            <a:ext cx="437940" cy="369332"/>
          </a:xfrm>
          <a:prstGeom prst="rect">
            <a:avLst/>
          </a:prstGeom>
          <a:noFill/>
        </p:spPr>
        <p:txBody>
          <a:bodyPr wrap="none" rtlCol="0">
            <a:spAutoFit/>
          </a:bodyPr>
          <a:lstStyle/>
          <a:p>
            <a:r>
              <a:rPr lang="en-US" dirty="0" err="1"/>
              <a:t>dV</a:t>
            </a:r>
            <a:endParaRPr lang="en-US" dirty="0"/>
          </a:p>
        </p:txBody>
      </p:sp>
      <p:graphicFrame>
        <p:nvGraphicFramePr>
          <p:cNvPr id="35" name="Object 34">
            <a:extLst>
              <a:ext uri="{FF2B5EF4-FFF2-40B4-BE49-F238E27FC236}">
                <a16:creationId xmlns:a16="http://schemas.microsoft.com/office/drawing/2014/main" id="{C5FD444B-DB22-4BDA-B8C6-ECA20EF3D577}"/>
              </a:ext>
            </a:extLst>
          </p:cNvPr>
          <p:cNvGraphicFramePr>
            <a:graphicFrameLocks noChangeAspect="1"/>
          </p:cNvGraphicFramePr>
          <p:nvPr>
            <p:extLst>
              <p:ext uri="{D42A27DB-BD31-4B8C-83A1-F6EECF244321}">
                <p14:modId xmlns:p14="http://schemas.microsoft.com/office/powerpoint/2010/main" val="3007944884"/>
              </p:ext>
            </p:extLst>
          </p:nvPr>
        </p:nvGraphicFramePr>
        <p:xfrm>
          <a:off x="2486560" y="1721335"/>
          <a:ext cx="1832743" cy="2662055"/>
        </p:xfrm>
        <a:graphic>
          <a:graphicData uri="http://schemas.openxmlformats.org/presentationml/2006/ole">
            <mc:AlternateContent xmlns:mc="http://schemas.openxmlformats.org/markup-compatibility/2006">
              <mc:Choice xmlns:v="urn:schemas-microsoft-com:vml" Requires="v">
                <p:oleObj spid="_x0000_s1530" name="Bitmap Image" r:id="rId11" imgW="2255400" imgH="3276720" progId="Paint.Picture">
                  <p:embed/>
                </p:oleObj>
              </mc:Choice>
              <mc:Fallback>
                <p:oleObj name="Bitmap Image" r:id="rId11" imgW="2255400" imgH="3276720" progId="Paint.Picture">
                  <p:embed/>
                  <p:pic>
                    <p:nvPicPr>
                      <p:cNvPr id="10" name="Object 9">
                        <a:extLst>
                          <a:ext uri="{FF2B5EF4-FFF2-40B4-BE49-F238E27FC236}">
                            <a16:creationId xmlns:a16="http://schemas.microsoft.com/office/drawing/2014/main" id="{4D325B5C-49C4-4990-9010-8C4947BBD1CB}"/>
                          </a:ext>
                        </a:extLst>
                      </p:cNvPr>
                      <p:cNvPicPr>
                        <a:picLocks noChangeAspect="1" noChangeArrowheads="1"/>
                      </p:cNvPicPr>
                      <p:nvPr/>
                    </p:nvPicPr>
                    <p:blipFill>
                      <a:blip r:embed="rId12"/>
                      <a:srcRect/>
                      <a:stretch>
                        <a:fillRect/>
                      </a:stretch>
                    </p:blipFill>
                    <p:spPr bwMode="auto">
                      <a:xfrm>
                        <a:off x="2486560" y="1721335"/>
                        <a:ext cx="1832743" cy="2662055"/>
                      </a:xfrm>
                      <a:prstGeom prst="rect">
                        <a:avLst/>
                      </a:prstGeom>
                      <a:noFill/>
                    </p:spPr>
                  </p:pic>
                </p:oleObj>
              </mc:Fallback>
            </mc:AlternateContent>
          </a:graphicData>
        </a:graphic>
      </p:graphicFrame>
      <p:sp>
        <p:nvSpPr>
          <p:cNvPr id="37" name="Arrow: Down 36">
            <a:extLst>
              <a:ext uri="{FF2B5EF4-FFF2-40B4-BE49-F238E27FC236}">
                <a16:creationId xmlns:a16="http://schemas.microsoft.com/office/drawing/2014/main" id="{8D4D312D-CB3F-47EB-8CB7-88B22C8DB9CD}"/>
              </a:ext>
            </a:extLst>
          </p:cNvPr>
          <p:cNvSpPr/>
          <p:nvPr/>
        </p:nvSpPr>
        <p:spPr>
          <a:xfrm flipV="1">
            <a:off x="3154453" y="3447748"/>
            <a:ext cx="576470" cy="4898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774BBCB-E81B-410E-BBAD-78D5626EC5CE}"/>
              </a:ext>
            </a:extLst>
          </p:cNvPr>
          <p:cNvSpPr txBox="1"/>
          <p:nvPr/>
        </p:nvSpPr>
        <p:spPr>
          <a:xfrm>
            <a:off x="3305003" y="3507998"/>
            <a:ext cx="306494" cy="369332"/>
          </a:xfrm>
          <a:prstGeom prst="rect">
            <a:avLst/>
          </a:prstGeom>
          <a:noFill/>
        </p:spPr>
        <p:txBody>
          <a:bodyPr wrap="none" rtlCol="0">
            <a:spAutoFit/>
          </a:bodyPr>
          <a:lstStyle/>
          <a:p>
            <a:r>
              <a:rPr lang="en-US" dirty="0">
                <a:solidFill>
                  <a:schemeClr val="bg1"/>
                </a:solidFill>
              </a:rPr>
              <a:t>p</a:t>
            </a:r>
          </a:p>
        </p:txBody>
      </p:sp>
      <p:pic>
        <p:nvPicPr>
          <p:cNvPr id="39" name="Picture 38">
            <a:extLst>
              <a:ext uri="{FF2B5EF4-FFF2-40B4-BE49-F238E27FC236}">
                <a16:creationId xmlns:a16="http://schemas.microsoft.com/office/drawing/2014/main" id="{6D599D6C-42BA-47F5-92CB-1514DFAC1C90}"/>
              </a:ext>
            </a:extLst>
          </p:cNvPr>
          <p:cNvPicPr>
            <a:picLocks noChangeAspect="1"/>
          </p:cNvPicPr>
          <p:nvPr/>
        </p:nvPicPr>
        <p:blipFill>
          <a:blip r:embed="rId13"/>
          <a:stretch>
            <a:fillRect/>
          </a:stretch>
        </p:blipFill>
        <p:spPr>
          <a:xfrm>
            <a:off x="3141725" y="4888839"/>
            <a:ext cx="633047" cy="956211"/>
          </a:xfrm>
          <a:prstGeom prst="rect">
            <a:avLst/>
          </a:prstGeom>
        </p:spPr>
      </p:pic>
      <p:sp>
        <p:nvSpPr>
          <p:cNvPr id="40" name="Arrow: Up 39">
            <a:extLst>
              <a:ext uri="{FF2B5EF4-FFF2-40B4-BE49-F238E27FC236}">
                <a16:creationId xmlns:a16="http://schemas.microsoft.com/office/drawing/2014/main" id="{44D2BC0E-B3B0-4394-A435-BA0BFA3C6A74}"/>
              </a:ext>
            </a:extLst>
          </p:cNvPr>
          <p:cNvSpPr/>
          <p:nvPr/>
        </p:nvSpPr>
        <p:spPr>
          <a:xfrm>
            <a:off x="3116519" y="4071553"/>
            <a:ext cx="683461" cy="683312"/>
          </a:xfrm>
          <a:prstGeom prst="upArrow">
            <a:avLst>
              <a:gd name="adj1" fmla="val 50000"/>
              <a:gd name="adj2" fmla="val 53403"/>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1" name="TextBox 40">
            <a:extLst>
              <a:ext uri="{FF2B5EF4-FFF2-40B4-BE49-F238E27FC236}">
                <a16:creationId xmlns:a16="http://schemas.microsoft.com/office/drawing/2014/main" id="{417CDFCE-F2EF-4507-AA8E-7B59A2D0CD6A}"/>
              </a:ext>
            </a:extLst>
          </p:cNvPr>
          <p:cNvSpPr txBox="1"/>
          <p:nvPr/>
        </p:nvSpPr>
        <p:spPr>
          <a:xfrm>
            <a:off x="3235692" y="4187879"/>
            <a:ext cx="461986" cy="369332"/>
          </a:xfrm>
          <a:prstGeom prst="rect">
            <a:avLst/>
          </a:prstGeom>
          <a:noFill/>
        </p:spPr>
        <p:txBody>
          <a:bodyPr wrap="none" rtlCol="0">
            <a:spAutoFit/>
          </a:bodyPr>
          <a:lstStyle/>
          <a:p>
            <a:r>
              <a:rPr lang="en-US" dirty="0" err="1">
                <a:solidFill>
                  <a:schemeClr val="bg1"/>
                </a:solidFill>
              </a:rPr>
              <a:t>dQ</a:t>
            </a:r>
            <a:endParaRPr lang="en-US" dirty="0">
              <a:solidFill>
                <a:schemeClr val="bg1"/>
              </a:solidFill>
            </a:endParaRPr>
          </a:p>
        </p:txBody>
      </p:sp>
      <p:graphicFrame>
        <p:nvGraphicFramePr>
          <p:cNvPr id="42" name="Object 41">
            <a:extLst>
              <a:ext uri="{FF2B5EF4-FFF2-40B4-BE49-F238E27FC236}">
                <a16:creationId xmlns:a16="http://schemas.microsoft.com/office/drawing/2014/main" id="{A9467C76-1D3A-416A-AC4F-B9464E3674FD}"/>
              </a:ext>
            </a:extLst>
          </p:cNvPr>
          <p:cNvGraphicFramePr>
            <a:graphicFrameLocks noChangeAspect="1"/>
          </p:cNvGraphicFramePr>
          <p:nvPr>
            <p:extLst>
              <p:ext uri="{D42A27DB-BD31-4B8C-83A1-F6EECF244321}">
                <p14:modId xmlns:p14="http://schemas.microsoft.com/office/powerpoint/2010/main" val="1128078600"/>
              </p:ext>
            </p:extLst>
          </p:nvPr>
        </p:nvGraphicFramePr>
        <p:xfrm>
          <a:off x="5137565" y="2218782"/>
          <a:ext cx="1719263" cy="327025"/>
        </p:xfrm>
        <a:graphic>
          <a:graphicData uri="http://schemas.openxmlformats.org/presentationml/2006/ole">
            <mc:AlternateContent xmlns:mc="http://schemas.openxmlformats.org/markup-compatibility/2006">
              <mc:Choice xmlns:v="urn:schemas-microsoft-com:vml" Requires="v">
                <p:oleObj spid="_x0000_s1531" name="Equation" r:id="rId14" imgW="1257120" imgH="241200" progId="Equation.DSMT4">
                  <p:embed/>
                </p:oleObj>
              </mc:Choice>
              <mc:Fallback>
                <p:oleObj name="Equation" r:id="rId14" imgW="1257120" imgH="241200" progId="Equation.DSMT4">
                  <p:embed/>
                  <p:pic>
                    <p:nvPicPr>
                      <p:cNvPr id="5" name="Object 4">
                        <a:extLst>
                          <a:ext uri="{FF2B5EF4-FFF2-40B4-BE49-F238E27FC236}">
                            <a16:creationId xmlns:a16="http://schemas.microsoft.com/office/drawing/2014/main" id="{EEDF9161-6FBE-4B92-9D1A-C18A934E1EC8}"/>
                          </a:ext>
                        </a:extLst>
                      </p:cNvPr>
                      <p:cNvPicPr>
                        <a:picLocks noChangeAspect="1" noChangeArrowheads="1"/>
                      </p:cNvPicPr>
                      <p:nvPr/>
                    </p:nvPicPr>
                    <p:blipFill>
                      <a:blip r:embed="rId15"/>
                      <a:srcRect/>
                      <a:stretch>
                        <a:fillRect/>
                      </a:stretch>
                    </p:blipFill>
                    <p:spPr bwMode="auto">
                      <a:xfrm>
                        <a:off x="5137565" y="2218782"/>
                        <a:ext cx="1719263" cy="327025"/>
                      </a:xfrm>
                      <a:prstGeom prst="rect">
                        <a:avLst/>
                      </a:prstGeom>
                      <a:noFill/>
                    </p:spPr>
                  </p:pic>
                </p:oleObj>
              </mc:Fallback>
            </mc:AlternateContent>
          </a:graphicData>
        </a:graphic>
      </p:graphicFrame>
      <p:graphicFrame>
        <p:nvGraphicFramePr>
          <p:cNvPr id="43" name="Object 42">
            <a:extLst>
              <a:ext uri="{FF2B5EF4-FFF2-40B4-BE49-F238E27FC236}">
                <a16:creationId xmlns:a16="http://schemas.microsoft.com/office/drawing/2014/main" id="{26FA375C-9C08-40AB-B25D-C1427F915988}"/>
              </a:ext>
            </a:extLst>
          </p:cNvPr>
          <p:cNvGraphicFramePr>
            <a:graphicFrameLocks noChangeAspect="1"/>
          </p:cNvGraphicFramePr>
          <p:nvPr>
            <p:extLst>
              <p:ext uri="{D42A27DB-BD31-4B8C-83A1-F6EECF244321}">
                <p14:modId xmlns:p14="http://schemas.microsoft.com/office/powerpoint/2010/main" val="2618310201"/>
              </p:ext>
            </p:extLst>
          </p:nvPr>
        </p:nvGraphicFramePr>
        <p:xfrm>
          <a:off x="5267328" y="2746015"/>
          <a:ext cx="1649413" cy="327025"/>
        </p:xfrm>
        <a:graphic>
          <a:graphicData uri="http://schemas.openxmlformats.org/presentationml/2006/ole">
            <mc:AlternateContent xmlns:mc="http://schemas.openxmlformats.org/markup-compatibility/2006">
              <mc:Choice xmlns:v="urn:schemas-microsoft-com:vml" Requires="v">
                <p:oleObj spid="_x0000_s1532" name="Equation" r:id="rId16" imgW="1206360" imgH="241200" progId="Equation.DSMT4">
                  <p:embed/>
                </p:oleObj>
              </mc:Choice>
              <mc:Fallback>
                <p:oleObj name="Equation" r:id="rId16" imgW="1206360" imgH="241200" progId="Equation.DSMT4">
                  <p:embed/>
                  <p:pic>
                    <p:nvPicPr>
                      <p:cNvPr id="5" name="Object 4">
                        <a:extLst>
                          <a:ext uri="{FF2B5EF4-FFF2-40B4-BE49-F238E27FC236}">
                            <a16:creationId xmlns:a16="http://schemas.microsoft.com/office/drawing/2014/main" id="{EEDF9161-6FBE-4B92-9D1A-C18A934E1EC8}"/>
                          </a:ext>
                        </a:extLst>
                      </p:cNvPr>
                      <p:cNvPicPr>
                        <a:picLocks noChangeAspect="1" noChangeArrowheads="1"/>
                      </p:cNvPicPr>
                      <p:nvPr/>
                    </p:nvPicPr>
                    <p:blipFill>
                      <a:blip r:embed="rId17"/>
                      <a:srcRect/>
                      <a:stretch>
                        <a:fillRect/>
                      </a:stretch>
                    </p:blipFill>
                    <p:spPr bwMode="auto">
                      <a:xfrm>
                        <a:off x="5267328" y="2746015"/>
                        <a:ext cx="1649413" cy="327025"/>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0FFF46BD-218E-43FF-8F69-674F992DDDE0}"/>
              </a:ext>
            </a:extLst>
          </p:cNvPr>
          <p:cNvGraphicFramePr>
            <a:graphicFrameLocks noChangeAspect="1"/>
          </p:cNvGraphicFramePr>
          <p:nvPr>
            <p:extLst>
              <p:ext uri="{D42A27DB-BD31-4B8C-83A1-F6EECF244321}">
                <p14:modId xmlns:p14="http://schemas.microsoft.com/office/powerpoint/2010/main" val="3236699379"/>
              </p:ext>
            </p:extLst>
          </p:nvPr>
        </p:nvGraphicFramePr>
        <p:xfrm>
          <a:off x="5711825" y="3929480"/>
          <a:ext cx="1201738" cy="519112"/>
        </p:xfrm>
        <a:graphic>
          <a:graphicData uri="http://schemas.openxmlformats.org/presentationml/2006/ole">
            <mc:AlternateContent xmlns:mc="http://schemas.openxmlformats.org/markup-compatibility/2006">
              <mc:Choice xmlns:v="urn:schemas-microsoft-com:vml" Requires="v">
                <p:oleObj spid="_x0000_s1533" name="Equation" r:id="rId18" imgW="914400" imgH="393480" progId="Equation.DSMT4">
                  <p:embed/>
                </p:oleObj>
              </mc:Choice>
              <mc:Fallback>
                <p:oleObj name="Equation" r:id="rId18" imgW="914400" imgH="393480" progId="Equation.DSMT4">
                  <p:embed/>
                  <p:pic>
                    <p:nvPicPr>
                      <p:cNvPr id="7" name="Object 6">
                        <a:extLst>
                          <a:ext uri="{FF2B5EF4-FFF2-40B4-BE49-F238E27FC236}">
                            <a16:creationId xmlns:a16="http://schemas.microsoft.com/office/drawing/2014/main" id="{DBF7EE89-1F5D-437B-AC55-37EFD429A17D}"/>
                          </a:ext>
                        </a:extLst>
                      </p:cNvPr>
                      <p:cNvPicPr>
                        <a:picLocks noChangeAspect="1" noChangeArrowheads="1"/>
                      </p:cNvPicPr>
                      <p:nvPr/>
                    </p:nvPicPr>
                    <p:blipFill>
                      <a:blip r:embed="rId19"/>
                      <a:srcRect/>
                      <a:stretch>
                        <a:fillRect/>
                      </a:stretch>
                    </p:blipFill>
                    <p:spPr bwMode="auto">
                      <a:xfrm>
                        <a:off x="5711825" y="3929480"/>
                        <a:ext cx="1201738" cy="519112"/>
                      </a:xfrm>
                      <a:prstGeom prst="rect">
                        <a:avLst/>
                      </a:prstGeom>
                      <a:noFill/>
                    </p:spPr>
                  </p:pic>
                </p:oleObj>
              </mc:Fallback>
            </mc:AlternateContent>
          </a:graphicData>
        </a:graphic>
      </p:graphicFrame>
      <p:sp>
        <p:nvSpPr>
          <p:cNvPr id="45" name="TextBox 44">
            <a:extLst>
              <a:ext uri="{FF2B5EF4-FFF2-40B4-BE49-F238E27FC236}">
                <a16:creationId xmlns:a16="http://schemas.microsoft.com/office/drawing/2014/main" id="{5A5C9735-4236-408F-BFE7-BFF99D0E6125}"/>
              </a:ext>
            </a:extLst>
          </p:cNvPr>
          <p:cNvSpPr txBox="1"/>
          <p:nvPr/>
        </p:nvSpPr>
        <p:spPr>
          <a:xfrm>
            <a:off x="7126359" y="1644144"/>
            <a:ext cx="2902013" cy="338554"/>
          </a:xfrm>
          <a:prstGeom prst="rect">
            <a:avLst/>
          </a:prstGeom>
          <a:noFill/>
        </p:spPr>
        <p:txBody>
          <a:bodyPr wrap="none" rtlCol="0">
            <a:spAutoFit/>
          </a:bodyPr>
          <a:lstStyle/>
          <a:p>
            <a:r>
              <a:rPr lang="en-US" sz="1600" dirty="0"/>
              <a:t>This is differential form of 1</a:t>
            </a:r>
            <a:r>
              <a:rPr lang="en-US" sz="1600" baseline="30000" dirty="0"/>
              <a:t>st</a:t>
            </a:r>
            <a:r>
              <a:rPr lang="en-US" sz="1600" dirty="0"/>
              <a:t> law</a:t>
            </a:r>
          </a:p>
        </p:txBody>
      </p:sp>
      <p:sp>
        <p:nvSpPr>
          <p:cNvPr id="4" name="TextBox 3">
            <a:extLst>
              <a:ext uri="{FF2B5EF4-FFF2-40B4-BE49-F238E27FC236}">
                <a16:creationId xmlns:a16="http://schemas.microsoft.com/office/drawing/2014/main" id="{9626D152-FE73-49F1-AF91-A441BE83AF8C}"/>
              </a:ext>
            </a:extLst>
          </p:cNvPr>
          <p:cNvSpPr txBox="1"/>
          <p:nvPr/>
        </p:nvSpPr>
        <p:spPr>
          <a:xfrm>
            <a:off x="7126359" y="2178613"/>
            <a:ext cx="4672305" cy="338554"/>
          </a:xfrm>
          <a:prstGeom prst="rect">
            <a:avLst/>
          </a:prstGeom>
          <a:noFill/>
        </p:spPr>
        <p:txBody>
          <a:bodyPr wrap="none" rtlCol="0">
            <a:spAutoFit/>
          </a:bodyPr>
          <a:lstStyle/>
          <a:p>
            <a:r>
              <a:rPr lang="en-US" sz="1600" dirty="0"/>
              <a:t>Work done on gas is equal/opposite work done by gas</a:t>
            </a:r>
          </a:p>
        </p:txBody>
      </p:sp>
      <p:sp>
        <p:nvSpPr>
          <p:cNvPr id="6" name="TextBox 5">
            <a:extLst>
              <a:ext uri="{FF2B5EF4-FFF2-40B4-BE49-F238E27FC236}">
                <a16:creationId xmlns:a16="http://schemas.microsoft.com/office/drawing/2014/main" id="{4E3A8407-4FAE-4435-BE8A-1B88EEE537F0}"/>
              </a:ext>
            </a:extLst>
          </p:cNvPr>
          <p:cNvSpPr txBox="1"/>
          <p:nvPr/>
        </p:nvSpPr>
        <p:spPr>
          <a:xfrm>
            <a:off x="7137206" y="2704343"/>
            <a:ext cx="2616807" cy="338554"/>
          </a:xfrm>
          <a:prstGeom prst="rect">
            <a:avLst/>
          </a:prstGeom>
          <a:noFill/>
        </p:spPr>
        <p:txBody>
          <a:bodyPr wrap="none" rtlCol="0">
            <a:spAutoFit/>
          </a:bodyPr>
          <a:lstStyle/>
          <a:p>
            <a:r>
              <a:rPr lang="en-US" sz="1600" dirty="0"/>
              <a:t>Differential work is </a:t>
            </a:r>
            <a:r>
              <a:rPr lang="en-US" sz="1600" dirty="0" err="1"/>
              <a:t>Fdx</a:t>
            </a:r>
            <a:r>
              <a:rPr lang="en-US" sz="1600" dirty="0"/>
              <a:t> = </a:t>
            </a:r>
            <a:r>
              <a:rPr lang="en-US" sz="1600" dirty="0" err="1"/>
              <a:t>pdV</a:t>
            </a:r>
            <a:endParaRPr lang="en-US" sz="1600" dirty="0"/>
          </a:p>
        </p:txBody>
      </p:sp>
      <p:sp>
        <p:nvSpPr>
          <p:cNvPr id="27" name="TextBox 26">
            <a:extLst>
              <a:ext uri="{FF2B5EF4-FFF2-40B4-BE49-F238E27FC236}">
                <a16:creationId xmlns:a16="http://schemas.microsoft.com/office/drawing/2014/main" id="{808AD6B4-32DD-473B-A176-8295733739B7}"/>
              </a:ext>
            </a:extLst>
          </p:cNvPr>
          <p:cNvSpPr txBox="1"/>
          <p:nvPr/>
        </p:nvSpPr>
        <p:spPr>
          <a:xfrm>
            <a:off x="7256474" y="3470199"/>
            <a:ext cx="3065455" cy="338554"/>
          </a:xfrm>
          <a:prstGeom prst="rect">
            <a:avLst/>
          </a:prstGeom>
          <a:noFill/>
        </p:spPr>
        <p:txBody>
          <a:bodyPr wrap="none" rtlCol="0">
            <a:spAutoFit/>
          </a:bodyPr>
          <a:lstStyle/>
          <a:p>
            <a:r>
              <a:rPr lang="en-US" sz="1600" dirty="0"/>
              <a:t>This is differential form of 2</a:t>
            </a:r>
            <a:r>
              <a:rPr lang="en-US" sz="1600" baseline="30000" dirty="0"/>
              <a:t>nd</a:t>
            </a:r>
            <a:r>
              <a:rPr lang="en-US" sz="1600" dirty="0"/>
              <a:t> law</a:t>
            </a:r>
          </a:p>
        </p:txBody>
      </p:sp>
      <p:sp>
        <p:nvSpPr>
          <p:cNvPr id="8" name="TextBox 7">
            <a:extLst>
              <a:ext uri="{FF2B5EF4-FFF2-40B4-BE49-F238E27FC236}">
                <a16:creationId xmlns:a16="http://schemas.microsoft.com/office/drawing/2014/main" id="{6E7F619A-8569-4E13-AF80-DBA3AFECA7EE}"/>
              </a:ext>
            </a:extLst>
          </p:cNvPr>
          <p:cNvSpPr txBox="1"/>
          <p:nvPr/>
        </p:nvSpPr>
        <p:spPr>
          <a:xfrm>
            <a:off x="7245627" y="3994407"/>
            <a:ext cx="4097340" cy="338554"/>
          </a:xfrm>
          <a:prstGeom prst="rect">
            <a:avLst/>
          </a:prstGeom>
          <a:noFill/>
        </p:spPr>
        <p:txBody>
          <a:bodyPr wrap="none" rtlCol="0">
            <a:spAutoFit/>
          </a:bodyPr>
          <a:lstStyle/>
          <a:p>
            <a:r>
              <a:rPr lang="en-US" sz="1600" dirty="0"/>
              <a:t>Assume gas is always in equilibrium so </a:t>
            </a:r>
            <a:r>
              <a:rPr lang="en-US" sz="1600" dirty="0" err="1"/>
              <a:t>dS</a:t>
            </a:r>
            <a:r>
              <a:rPr lang="en-US" sz="1600" baseline="-25000" dirty="0" err="1"/>
              <a:t>int</a:t>
            </a:r>
            <a:r>
              <a:rPr lang="en-US" sz="1600" baseline="-25000" dirty="0"/>
              <a:t>.</a:t>
            </a:r>
            <a:r>
              <a:rPr lang="en-US" sz="1600" dirty="0"/>
              <a:t> = 0</a:t>
            </a:r>
          </a:p>
        </p:txBody>
      </p:sp>
      <p:graphicFrame>
        <p:nvGraphicFramePr>
          <p:cNvPr id="30" name="Object 29">
            <a:extLst>
              <a:ext uri="{FF2B5EF4-FFF2-40B4-BE49-F238E27FC236}">
                <a16:creationId xmlns:a16="http://schemas.microsoft.com/office/drawing/2014/main" id="{C4D81A57-4F11-4EAA-A925-2BF08CA7F00B}"/>
              </a:ext>
            </a:extLst>
          </p:cNvPr>
          <p:cNvGraphicFramePr>
            <a:graphicFrameLocks noChangeAspect="1"/>
          </p:cNvGraphicFramePr>
          <p:nvPr>
            <p:extLst>
              <p:ext uri="{D42A27DB-BD31-4B8C-83A1-F6EECF244321}">
                <p14:modId xmlns:p14="http://schemas.microsoft.com/office/powerpoint/2010/main" val="3202787775"/>
              </p:ext>
            </p:extLst>
          </p:nvPr>
        </p:nvGraphicFramePr>
        <p:xfrm>
          <a:off x="6011863" y="4534317"/>
          <a:ext cx="985837" cy="317500"/>
        </p:xfrm>
        <a:graphic>
          <a:graphicData uri="http://schemas.openxmlformats.org/presentationml/2006/ole">
            <mc:AlternateContent xmlns:mc="http://schemas.openxmlformats.org/markup-compatibility/2006">
              <mc:Choice xmlns:v="urn:schemas-microsoft-com:vml" Requires="v">
                <p:oleObj spid="_x0000_s1534" name="Equation" r:id="rId20" imgW="749160" imgH="241200" progId="Equation.DSMT4">
                  <p:embed/>
                </p:oleObj>
              </mc:Choice>
              <mc:Fallback>
                <p:oleObj name="Equation" r:id="rId20" imgW="749160" imgH="241200" progId="Equation.DSMT4">
                  <p:embed/>
                  <p:pic>
                    <p:nvPicPr>
                      <p:cNvPr id="44" name="Object 43">
                        <a:extLst>
                          <a:ext uri="{FF2B5EF4-FFF2-40B4-BE49-F238E27FC236}">
                            <a16:creationId xmlns:a16="http://schemas.microsoft.com/office/drawing/2014/main" id="{0FFF46BD-218E-43FF-8F69-674F992DDDE0}"/>
                          </a:ext>
                        </a:extLst>
                      </p:cNvPr>
                      <p:cNvPicPr>
                        <a:picLocks noChangeAspect="1" noChangeArrowheads="1"/>
                      </p:cNvPicPr>
                      <p:nvPr/>
                    </p:nvPicPr>
                    <p:blipFill>
                      <a:blip r:embed="rId21"/>
                      <a:srcRect/>
                      <a:stretch>
                        <a:fillRect/>
                      </a:stretch>
                    </p:blipFill>
                    <p:spPr bwMode="auto">
                      <a:xfrm>
                        <a:off x="6011863" y="4534317"/>
                        <a:ext cx="985837" cy="3175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A46C5F1A-7214-473F-B7AD-14F15A6A9A2E}"/>
              </a:ext>
            </a:extLst>
          </p:cNvPr>
          <p:cNvSpPr txBox="1"/>
          <p:nvPr/>
        </p:nvSpPr>
        <p:spPr>
          <a:xfrm>
            <a:off x="4749800" y="5074558"/>
            <a:ext cx="2568845" cy="584775"/>
          </a:xfrm>
          <a:prstGeom prst="rect">
            <a:avLst/>
          </a:prstGeom>
          <a:noFill/>
        </p:spPr>
        <p:txBody>
          <a:bodyPr wrap="none" rtlCol="0">
            <a:spAutoFit/>
          </a:bodyPr>
          <a:lstStyle/>
          <a:p>
            <a:r>
              <a:rPr lang="en-US" sz="1600" dirty="0"/>
              <a:t>Now plug 2</a:t>
            </a:r>
            <a:r>
              <a:rPr lang="en-US" sz="1600" baseline="30000" dirty="0"/>
              <a:t>nd</a:t>
            </a:r>
            <a:r>
              <a:rPr lang="en-US" sz="1600" dirty="0"/>
              <a:t> law into 1</a:t>
            </a:r>
            <a:r>
              <a:rPr lang="en-US" sz="1600" baseline="30000" dirty="0"/>
              <a:t>st</a:t>
            </a:r>
            <a:r>
              <a:rPr lang="en-US" sz="1600" dirty="0"/>
              <a:t> law</a:t>
            </a:r>
          </a:p>
          <a:p>
            <a:r>
              <a:rPr lang="en-US" sz="1600" dirty="0"/>
              <a:t>and solve for p:</a:t>
            </a:r>
            <a:endParaRPr lang="en-US" dirty="0"/>
          </a:p>
        </p:txBody>
      </p:sp>
      <p:graphicFrame>
        <p:nvGraphicFramePr>
          <p:cNvPr id="31" name="Object 30">
            <a:extLst>
              <a:ext uri="{FF2B5EF4-FFF2-40B4-BE49-F238E27FC236}">
                <a16:creationId xmlns:a16="http://schemas.microsoft.com/office/drawing/2014/main" id="{7BCA8BD0-F92A-49EE-A217-EFAC7F35B85F}"/>
              </a:ext>
            </a:extLst>
          </p:cNvPr>
          <p:cNvGraphicFramePr>
            <a:graphicFrameLocks noChangeAspect="1"/>
          </p:cNvGraphicFramePr>
          <p:nvPr>
            <p:extLst>
              <p:ext uri="{D42A27DB-BD31-4B8C-83A1-F6EECF244321}">
                <p14:modId xmlns:p14="http://schemas.microsoft.com/office/powerpoint/2010/main" val="2455358854"/>
              </p:ext>
            </p:extLst>
          </p:nvPr>
        </p:nvGraphicFramePr>
        <p:xfrm>
          <a:off x="7555575" y="5407660"/>
          <a:ext cx="1612900" cy="571500"/>
        </p:xfrm>
        <a:graphic>
          <a:graphicData uri="http://schemas.openxmlformats.org/presentationml/2006/ole">
            <mc:AlternateContent xmlns:mc="http://schemas.openxmlformats.org/markup-compatibility/2006">
              <mc:Choice xmlns:v="urn:schemas-microsoft-com:vml" Requires="v">
                <p:oleObj spid="_x0000_s1535" name="Equation" r:id="rId22" imgW="1193760" imgH="419040" progId="Equation.DSMT4">
                  <p:embed/>
                </p:oleObj>
              </mc:Choice>
              <mc:Fallback>
                <p:oleObj name="Equation" r:id="rId22" imgW="1193760" imgH="419040" progId="Equation.DSMT4">
                  <p:embed/>
                  <p:pic>
                    <p:nvPicPr>
                      <p:cNvPr id="9" name="Object 8">
                        <a:extLst>
                          <a:ext uri="{FF2B5EF4-FFF2-40B4-BE49-F238E27FC236}">
                            <a16:creationId xmlns:a16="http://schemas.microsoft.com/office/drawing/2014/main" id="{5C60EDC2-2DCA-4FB5-96C5-355EC3D6E381}"/>
                          </a:ext>
                        </a:extLst>
                      </p:cNvPr>
                      <p:cNvPicPr>
                        <a:picLocks noChangeAspect="1" noChangeArrowheads="1"/>
                      </p:cNvPicPr>
                      <p:nvPr/>
                    </p:nvPicPr>
                    <p:blipFill>
                      <a:blip r:embed="rId23"/>
                      <a:srcRect/>
                      <a:stretch>
                        <a:fillRect/>
                      </a:stretch>
                    </p:blipFill>
                    <p:spPr bwMode="auto">
                      <a:xfrm>
                        <a:off x="7555575" y="5407660"/>
                        <a:ext cx="1612900" cy="571500"/>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E8CFE5B6-92E3-445D-95AD-FD142ACB7202}"/>
              </a:ext>
            </a:extLst>
          </p:cNvPr>
          <p:cNvGraphicFramePr>
            <a:graphicFrameLocks noChangeAspect="1"/>
          </p:cNvGraphicFramePr>
          <p:nvPr>
            <p:extLst>
              <p:ext uri="{D42A27DB-BD31-4B8C-83A1-F6EECF244321}">
                <p14:modId xmlns:p14="http://schemas.microsoft.com/office/powerpoint/2010/main" val="526313180"/>
              </p:ext>
            </p:extLst>
          </p:nvPr>
        </p:nvGraphicFramePr>
        <p:xfrm>
          <a:off x="7621696" y="6073613"/>
          <a:ext cx="1647825" cy="571500"/>
        </p:xfrm>
        <a:graphic>
          <a:graphicData uri="http://schemas.openxmlformats.org/presentationml/2006/ole">
            <mc:AlternateContent xmlns:mc="http://schemas.openxmlformats.org/markup-compatibility/2006">
              <mc:Choice xmlns:v="urn:schemas-microsoft-com:vml" Requires="v">
                <p:oleObj spid="_x0000_s1536" name="Equation" r:id="rId24" imgW="1218960" imgH="419040" progId="Equation.DSMT4">
                  <p:embed/>
                </p:oleObj>
              </mc:Choice>
              <mc:Fallback>
                <p:oleObj name="Equation" r:id="rId24" imgW="1218960" imgH="419040" progId="Equation.DSMT4">
                  <p:embed/>
                  <p:pic>
                    <p:nvPicPr>
                      <p:cNvPr id="9" name="Object 8">
                        <a:extLst>
                          <a:ext uri="{FF2B5EF4-FFF2-40B4-BE49-F238E27FC236}">
                            <a16:creationId xmlns:a16="http://schemas.microsoft.com/office/drawing/2014/main" id="{5C60EDC2-2DCA-4FB5-96C5-355EC3D6E381}"/>
                          </a:ext>
                        </a:extLst>
                      </p:cNvPr>
                      <p:cNvPicPr>
                        <a:picLocks noChangeAspect="1" noChangeArrowheads="1"/>
                      </p:cNvPicPr>
                      <p:nvPr/>
                    </p:nvPicPr>
                    <p:blipFill>
                      <a:blip r:embed="rId25"/>
                      <a:srcRect/>
                      <a:stretch>
                        <a:fillRect/>
                      </a:stretch>
                    </p:blipFill>
                    <p:spPr bwMode="auto">
                      <a:xfrm>
                        <a:off x="7621696" y="6073613"/>
                        <a:ext cx="1647825" cy="571500"/>
                      </a:xfrm>
                      <a:prstGeom prst="rect">
                        <a:avLst/>
                      </a:prstGeom>
                      <a:solidFill>
                        <a:srgbClr val="CCFFCC"/>
                      </a:solidFill>
                      <a:ln>
                        <a:noFill/>
                      </a:ln>
                    </p:spPr>
                  </p:pic>
                </p:oleObj>
              </mc:Fallback>
            </mc:AlternateContent>
          </a:graphicData>
        </a:graphic>
      </p:graphicFrame>
    </p:spTree>
    <p:extLst>
      <p:ext uri="{BB962C8B-B14F-4D97-AF65-F5344CB8AC3E}">
        <p14:creationId xmlns:p14="http://schemas.microsoft.com/office/powerpoint/2010/main" val="92947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 grpId="0"/>
      <p:bldP spid="6" grpId="0"/>
      <p:bldP spid="27" grpId="0"/>
      <p:bldP spid="8"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D8055-73D8-4F8F-9DDE-FD6C7A5F37F5}"/>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 name="TextBox 2">
            <a:extLst>
              <a:ext uri="{FF2B5EF4-FFF2-40B4-BE49-F238E27FC236}">
                <a16:creationId xmlns:a16="http://schemas.microsoft.com/office/drawing/2014/main" id="{9248ACC2-0993-44B5-9B3C-989FB0147989}"/>
              </a:ext>
            </a:extLst>
          </p:cNvPr>
          <p:cNvSpPr txBox="1"/>
          <p:nvPr/>
        </p:nvSpPr>
        <p:spPr>
          <a:xfrm>
            <a:off x="414960" y="983974"/>
            <a:ext cx="5259453" cy="369332"/>
          </a:xfrm>
          <a:prstGeom prst="rect">
            <a:avLst/>
          </a:prstGeom>
          <a:noFill/>
        </p:spPr>
        <p:txBody>
          <a:bodyPr wrap="none" rtlCol="0">
            <a:spAutoFit/>
          </a:bodyPr>
          <a:lstStyle/>
          <a:p>
            <a:r>
              <a:rPr lang="en-US" dirty="0"/>
              <a:t>So let’s apply this to an </a:t>
            </a:r>
            <a:r>
              <a:rPr lang="en-US" b="1" dirty="0"/>
              <a:t>ideal gas </a:t>
            </a:r>
            <a:r>
              <a:rPr lang="en-US" dirty="0"/>
              <a:t>and see what we get:</a:t>
            </a:r>
          </a:p>
        </p:txBody>
      </p:sp>
      <p:graphicFrame>
        <p:nvGraphicFramePr>
          <p:cNvPr id="4" name="Object 3">
            <a:extLst>
              <a:ext uri="{FF2B5EF4-FFF2-40B4-BE49-F238E27FC236}">
                <a16:creationId xmlns:a16="http://schemas.microsoft.com/office/drawing/2014/main" id="{F7E7DE67-2E4D-4D93-A55B-C8064AE13EAB}"/>
              </a:ext>
            </a:extLst>
          </p:cNvPr>
          <p:cNvGraphicFramePr>
            <a:graphicFrameLocks noChangeAspect="1"/>
          </p:cNvGraphicFramePr>
          <p:nvPr>
            <p:extLst>
              <p:ext uri="{D42A27DB-BD31-4B8C-83A1-F6EECF244321}">
                <p14:modId xmlns:p14="http://schemas.microsoft.com/office/powerpoint/2010/main" val="1031770610"/>
              </p:ext>
            </p:extLst>
          </p:nvPr>
        </p:nvGraphicFramePr>
        <p:xfrm>
          <a:off x="524565" y="1642344"/>
          <a:ext cx="1928482" cy="1249942"/>
        </p:xfrm>
        <a:graphic>
          <a:graphicData uri="http://schemas.openxmlformats.org/presentationml/2006/ole">
            <mc:AlternateContent xmlns:mc="http://schemas.openxmlformats.org/markup-compatibility/2006">
              <mc:Choice xmlns:v="urn:schemas-microsoft-com:vml" Requires="v">
                <p:oleObj spid="_x0000_s2445" name="Equation" r:id="rId3" imgW="1371600" imgH="888840" progId="Equation.DSMT4">
                  <p:embed/>
                </p:oleObj>
              </mc:Choice>
              <mc:Fallback>
                <p:oleObj name="Equation" r:id="rId3" imgW="1371600" imgH="888840" progId="Equation.DSMT4">
                  <p:embed/>
                  <p:pic>
                    <p:nvPicPr>
                      <p:cNvPr id="0" name=""/>
                      <p:cNvPicPr/>
                      <p:nvPr/>
                    </p:nvPicPr>
                    <p:blipFill>
                      <a:blip r:embed="rId4"/>
                      <a:stretch>
                        <a:fillRect/>
                      </a:stretch>
                    </p:blipFill>
                    <p:spPr>
                      <a:xfrm>
                        <a:off x="524565" y="1642344"/>
                        <a:ext cx="1928482" cy="1249942"/>
                      </a:xfrm>
                      <a:prstGeom prst="rect">
                        <a:avLst/>
                      </a:prstGeom>
                    </p:spPr>
                  </p:pic>
                </p:oleObj>
              </mc:Fallback>
            </mc:AlternateContent>
          </a:graphicData>
        </a:graphic>
      </p:graphicFrame>
      <p:cxnSp>
        <p:nvCxnSpPr>
          <p:cNvPr id="6" name="Straight Arrow Connector 5">
            <a:extLst>
              <a:ext uri="{FF2B5EF4-FFF2-40B4-BE49-F238E27FC236}">
                <a16:creationId xmlns:a16="http://schemas.microsoft.com/office/drawing/2014/main" id="{FB8E90B4-7F7E-49B1-A46A-C954F4F89736}"/>
              </a:ext>
            </a:extLst>
          </p:cNvPr>
          <p:cNvCxnSpPr>
            <a:cxnSpLocks/>
          </p:cNvCxnSpPr>
          <p:nvPr/>
        </p:nvCxnSpPr>
        <p:spPr>
          <a:xfrm flipV="1">
            <a:off x="2951922" y="2236303"/>
            <a:ext cx="6327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 name="Object 7">
            <a:extLst>
              <a:ext uri="{FF2B5EF4-FFF2-40B4-BE49-F238E27FC236}">
                <a16:creationId xmlns:a16="http://schemas.microsoft.com/office/drawing/2014/main" id="{14F1221B-AE18-43B6-A408-006FF6653875}"/>
              </a:ext>
            </a:extLst>
          </p:cNvPr>
          <p:cNvGraphicFramePr>
            <a:graphicFrameLocks noChangeAspect="1"/>
          </p:cNvGraphicFramePr>
          <p:nvPr>
            <p:extLst>
              <p:ext uri="{D42A27DB-BD31-4B8C-83A1-F6EECF244321}">
                <p14:modId xmlns:p14="http://schemas.microsoft.com/office/powerpoint/2010/main" val="2816122720"/>
              </p:ext>
            </p:extLst>
          </p:nvPr>
        </p:nvGraphicFramePr>
        <p:xfrm>
          <a:off x="4159942" y="1553780"/>
          <a:ext cx="1647825" cy="571500"/>
        </p:xfrm>
        <a:graphic>
          <a:graphicData uri="http://schemas.openxmlformats.org/presentationml/2006/ole">
            <mc:AlternateContent xmlns:mc="http://schemas.openxmlformats.org/markup-compatibility/2006">
              <mc:Choice xmlns:v="urn:schemas-microsoft-com:vml" Requires="v">
                <p:oleObj spid="_x0000_s2446" name="Equation" r:id="rId5" imgW="1218960" imgH="419040" progId="Equation.DSMT4">
                  <p:embed/>
                </p:oleObj>
              </mc:Choice>
              <mc:Fallback>
                <p:oleObj name="Equation" r:id="rId5" imgW="1218960" imgH="419040" progId="Equation.DSMT4">
                  <p:embed/>
                  <p:pic>
                    <p:nvPicPr>
                      <p:cNvPr id="32" name="Object 31">
                        <a:extLst>
                          <a:ext uri="{FF2B5EF4-FFF2-40B4-BE49-F238E27FC236}">
                            <a16:creationId xmlns:a16="http://schemas.microsoft.com/office/drawing/2014/main" id="{E8CFE5B6-92E3-445D-95AD-FD142ACB7202}"/>
                          </a:ext>
                        </a:extLst>
                      </p:cNvPr>
                      <p:cNvPicPr>
                        <a:picLocks noChangeAspect="1" noChangeArrowheads="1"/>
                      </p:cNvPicPr>
                      <p:nvPr/>
                    </p:nvPicPr>
                    <p:blipFill>
                      <a:blip r:embed="rId6"/>
                      <a:srcRect/>
                      <a:stretch>
                        <a:fillRect/>
                      </a:stretch>
                    </p:blipFill>
                    <p:spPr bwMode="auto">
                      <a:xfrm>
                        <a:off x="4159942" y="1553780"/>
                        <a:ext cx="1647825" cy="571500"/>
                      </a:xfrm>
                      <a:prstGeom prst="rect">
                        <a:avLst/>
                      </a:prstGeom>
                      <a:noFill/>
                      <a:ln>
                        <a:noFill/>
                      </a:ln>
                    </p:spPr>
                  </p:pic>
                </p:oleObj>
              </mc:Fallback>
            </mc:AlternateContent>
          </a:graphicData>
        </a:graphic>
      </p:graphicFrame>
      <p:graphicFrame>
        <p:nvGraphicFramePr>
          <p:cNvPr id="9" name="Object 8">
            <a:extLst>
              <a:ext uri="{FF2B5EF4-FFF2-40B4-BE49-F238E27FC236}">
                <a16:creationId xmlns:a16="http://schemas.microsoft.com/office/drawing/2014/main" id="{DB795721-030E-4C26-B736-77D44CD4A383}"/>
              </a:ext>
            </a:extLst>
          </p:cNvPr>
          <p:cNvGraphicFramePr>
            <a:graphicFrameLocks noChangeAspect="1"/>
          </p:cNvGraphicFramePr>
          <p:nvPr>
            <p:extLst>
              <p:ext uri="{D42A27DB-BD31-4B8C-83A1-F6EECF244321}">
                <p14:modId xmlns:p14="http://schemas.microsoft.com/office/powerpoint/2010/main" val="1631796225"/>
              </p:ext>
            </p:extLst>
          </p:nvPr>
        </p:nvGraphicFramePr>
        <p:xfrm>
          <a:off x="4354031" y="2085383"/>
          <a:ext cx="3502025" cy="693738"/>
        </p:xfrm>
        <a:graphic>
          <a:graphicData uri="http://schemas.openxmlformats.org/presentationml/2006/ole">
            <mc:AlternateContent xmlns:mc="http://schemas.openxmlformats.org/markup-compatibility/2006">
              <mc:Choice xmlns:v="urn:schemas-microsoft-com:vml" Requires="v">
                <p:oleObj spid="_x0000_s2447" name="Equation" r:id="rId7" imgW="2590560" imgH="507960" progId="Equation.DSMT4">
                  <p:embed/>
                </p:oleObj>
              </mc:Choice>
              <mc:Fallback>
                <p:oleObj name="Equation" r:id="rId7" imgW="2590560" imgH="507960" progId="Equation.DSMT4">
                  <p:embed/>
                  <p:pic>
                    <p:nvPicPr>
                      <p:cNvPr id="8" name="Object 7">
                        <a:extLst>
                          <a:ext uri="{FF2B5EF4-FFF2-40B4-BE49-F238E27FC236}">
                            <a16:creationId xmlns:a16="http://schemas.microsoft.com/office/drawing/2014/main" id="{14F1221B-AE18-43B6-A408-006FF6653875}"/>
                          </a:ext>
                        </a:extLst>
                      </p:cNvPr>
                      <p:cNvPicPr>
                        <a:picLocks noChangeAspect="1" noChangeArrowheads="1"/>
                      </p:cNvPicPr>
                      <p:nvPr/>
                    </p:nvPicPr>
                    <p:blipFill>
                      <a:blip r:embed="rId8"/>
                      <a:srcRect/>
                      <a:stretch>
                        <a:fillRect/>
                      </a:stretch>
                    </p:blipFill>
                    <p:spPr bwMode="auto">
                      <a:xfrm>
                        <a:off x="4354031" y="2085383"/>
                        <a:ext cx="3502025" cy="693738"/>
                      </a:xfrm>
                      <a:prstGeom prst="rect">
                        <a:avLst/>
                      </a:prstGeom>
                      <a:noFill/>
                      <a:ln>
                        <a:noFill/>
                      </a:ln>
                    </p:spPr>
                  </p:pic>
                </p:oleObj>
              </mc:Fallback>
            </mc:AlternateContent>
          </a:graphicData>
        </a:graphic>
      </p:graphicFrame>
      <p:graphicFrame>
        <p:nvGraphicFramePr>
          <p:cNvPr id="10" name="Object 9">
            <a:extLst>
              <a:ext uri="{FF2B5EF4-FFF2-40B4-BE49-F238E27FC236}">
                <a16:creationId xmlns:a16="http://schemas.microsoft.com/office/drawing/2014/main" id="{4F598A35-19F7-492F-A4B9-B711EE24BD83}"/>
              </a:ext>
            </a:extLst>
          </p:cNvPr>
          <p:cNvGraphicFramePr>
            <a:graphicFrameLocks noChangeAspect="1"/>
          </p:cNvGraphicFramePr>
          <p:nvPr>
            <p:extLst>
              <p:ext uri="{D42A27DB-BD31-4B8C-83A1-F6EECF244321}">
                <p14:modId xmlns:p14="http://schemas.microsoft.com/office/powerpoint/2010/main" val="3009245872"/>
              </p:ext>
            </p:extLst>
          </p:nvPr>
        </p:nvGraphicFramePr>
        <p:xfrm>
          <a:off x="4368248" y="2784833"/>
          <a:ext cx="1133475" cy="536575"/>
        </p:xfrm>
        <a:graphic>
          <a:graphicData uri="http://schemas.openxmlformats.org/presentationml/2006/ole">
            <mc:AlternateContent xmlns:mc="http://schemas.openxmlformats.org/markup-compatibility/2006">
              <mc:Choice xmlns:v="urn:schemas-microsoft-com:vml" Requires="v">
                <p:oleObj spid="_x0000_s2448" name="Equation" r:id="rId9" imgW="838080" imgH="393480" progId="Equation.DSMT4">
                  <p:embed/>
                </p:oleObj>
              </mc:Choice>
              <mc:Fallback>
                <p:oleObj name="Equation" r:id="rId9" imgW="838080" imgH="393480" progId="Equation.DSMT4">
                  <p:embed/>
                  <p:pic>
                    <p:nvPicPr>
                      <p:cNvPr id="9" name="Object 8">
                        <a:extLst>
                          <a:ext uri="{FF2B5EF4-FFF2-40B4-BE49-F238E27FC236}">
                            <a16:creationId xmlns:a16="http://schemas.microsoft.com/office/drawing/2014/main" id="{DB795721-030E-4C26-B736-77D44CD4A383}"/>
                          </a:ext>
                        </a:extLst>
                      </p:cNvPr>
                      <p:cNvPicPr>
                        <a:picLocks noChangeAspect="1" noChangeArrowheads="1"/>
                      </p:cNvPicPr>
                      <p:nvPr/>
                    </p:nvPicPr>
                    <p:blipFill>
                      <a:blip r:embed="rId10"/>
                      <a:srcRect/>
                      <a:stretch>
                        <a:fillRect/>
                      </a:stretch>
                    </p:blipFill>
                    <p:spPr bwMode="auto">
                      <a:xfrm>
                        <a:off x="4368248" y="2784833"/>
                        <a:ext cx="1133475" cy="536575"/>
                      </a:xfrm>
                      <a:prstGeom prst="rect">
                        <a:avLst/>
                      </a:prstGeom>
                      <a:noFill/>
                      <a:ln>
                        <a:noFill/>
                      </a:ln>
                    </p:spPr>
                  </p:pic>
                </p:oleObj>
              </mc:Fallback>
            </mc:AlternateContent>
          </a:graphicData>
        </a:graphic>
      </p:graphicFrame>
      <p:cxnSp>
        <p:nvCxnSpPr>
          <p:cNvPr id="11" name="Straight Arrow Connector 10">
            <a:extLst>
              <a:ext uri="{FF2B5EF4-FFF2-40B4-BE49-F238E27FC236}">
                <a16:creationId xmlns:a16="http://schemas.microsoft.com/office/drawing/2014/main" id="{92A7FA65-93D7-4876-A8E4-B5327C0F586F}"/>
              </a:ext>
            </a:extLst>
          </p:cNvPr>
          <p:cNvCxnSpPr/>
          <p:nvPr/>
        </p:nvCxnSpPr>
        <p:spPr>
          <a:xfrm>
            <a:off x="8242855" y="2217620"/>
            <a:ext cx="8547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Object 11">
            <a:extLst>
              <a:ext uri="{FF2B5EF4-FFF2-40B4-BE49-F238E27FC236}">
                <a16:creationId xmlns:a16="http://schemas.microsoft.com/office/drawing/2014/main" id="{FEBF66F2-E29C-41C7-B702-B77C09AB575F}"/>
              </a:ext>
            </a:extLst>
          </p:cNvPr>
          <p:cNvGraphicFramePr>
            <a:graphicFrameLocks noChangeAspect="1"/>
          </p:cNvGraphicFramePr>
          <p:nvPr>
            <p:extLst>
              <p:ext uri="{D42A27DB-BD31-4B8C-83A1-F6EECF244321}">
                <p14:modId xmlns:p14="http://schemas.microsoft.com/office/powerpoint/2010/main" val="3983504745"/>
              </p:ext>
            </p:extLst>
          </p:nvPr>
        </p:nvGraphicFramePr>
        <p:xfrm>
          <a:off x="9380540" y="1925966"/>
          <a:ext cx="978452" cy="583308"/>
        </p:xfrm>
        <a:graphic>
          <a:graphicData uri="http://schemas.openxmlformats.org/presentationml/2006/ole">
            <mc:AlternateContent xmlns:mc="http://schemas.openxmlformats.org/markup-compatibility/2006">
              <mc:Choice xmlns:v="urn:schemas-microsoft-com:vml" Requires="v">
                <p:oleObj spid="_x0000_s2449" name="Equation" r:id="rId11" imgW="660240" imgH="393480" progId="Equation.DSMT4">
                  <p:embed/>
                </p:oleObj>
              </mc:Choice>
              <mc:Fallback>
                <p:oleObj name="Equation" r:id="rId11" imgW="660240" imgH="393480" progId="Equation.DSMT4">
                  <p:embed/>
                  <p:pic>
                    <p:nvPicPr>
                      <p:cNvPr id="0" name=""/>
                      <p:cNvPicPr/>
                      <p:nvPr/>
                    </p:nvPicPr>
                    <p:blipFill>
                      <a:blip r:embed="rId12"/>
                      <a:stretch>
                        <a:fillRect/>
                      </a:stretch>
                    </p:blipFill>
                    <p:spPr>
                      <a:xfrm>
                        <a:off x="9380540" y="1925966"/>
                        <a:ext cx="978452" cy="583308"/>
                      </a:xfrm>
                      <a:prstGeom prst="rect">
                        <a:avLst/>
                      </a:prstGeom>
                      <a:solidFill>
                        <a:srgbClr val="CCFFCC"/>
                      </a:solidFill>
                    </p:spPr>
                  </p:pic>
                </p:oleObj>
              </mc:Fallback>
            </mc:AlternateContent>
          </a:graphicData>
        </a:graphic>
      </p:graphicFrame>
      <p:sp>
        <p:nvSpPr>
          <p:cNvPr id="13" name="Rectangle 12">
            <a:extLst>
              <a:ext uri="{FF2B5EF4-FFF2-40B4-BE49-F238E27FC236}">
                <a16:creationId xmlns:a16="http://schemas.microsoft.com/office/drawing/2014/main" id="{5BA76E75-D195-4C66-8E9C-6B440360385C}"/>
              </a:ext>
            </a:extLst>
          </p:cNvPr>
          <p:cNvSpPr/>
          <p:nvPr/>
        </p:nvSpPr>
        <p:spPr>
          <a:xfrm>
            <a:off x="322195" y="3605666"/>
            <a:ext cx="5748690" cy="369332"/>
          </a:xfrm>
          <a:prstGeom prst="rect">
            <a:avLst/>
          </a:prstGeom>
        </p:spPr>
        <p:txBody>
          <a:bodyPr wrap="none">
            <a:spAutoFit/>
          </a:bodyPr>
          <a:lstStyle/>
          <a:p>
            <a:r>
              <a:rPr lang="en-US" dirty="0"/>
              <a:t>We could apply this formula to the </a:t>
            </a:r>
            <a:r>
              <a:rPr lang="en-US" b="1" dirty="0"/>
              <a:t>Van der Waals gas </a:t>
            </a:r>
            <a:r>
              <a:rPr lang="en-US" dirty="0"/>
              <a:t>too:</a:t>
            </a:r>
          </a:p>
        </p:txBody>
      </p:sp>
      <p:graphicFrame>
        <p:nvGraphicFramePr>
          <p:cNvPr id="14" name="Object 13">
            <a:extLst>
              <a:ext uri="{FF2B5EF4-FFF2-40B4-BE49-F238E27FC236}">
                <a16:creationId xmlns:a16="http://schemas.microsoft.com/office/drawing/2014/main" id="{ACDDC603-13B3-44C1-8ABC-D932AC6AF7D1}"/>
              </a:ext>
            </a:extLst>
          </p:cNvPr>
          <p:cNvGraphicFramePr>
            <a:graphicFrameLocks noChangeAspect="1"/>
          </p:cNvGraphicFramePr>
          <p:nvPr>
            <p:extLst>
              <p:ext uri="{D42A27DB-BD31-4B8C-83A1-F6EECF244321}">
                <p14:modId xmlns:p14="http://schemas.microsoft.com/office/powerpoint/2010/main" val="3754342676"/>
              </p:ext>
            </p:extLst>
          </p:nvPr>
        </p:nvGraphicFramePr>
        <p:xfrm>
          <a:off x="515938" y="4249021"/>
          <a:ext cx="2551113" cy="1285875"/>
        </p:xfrm>
        <a:graphic>
          <a:graphicData uri="http://schemas.openxmlformats.org/presentationml/2006/ole">
            <mc:AlternateContent xmlns:mc="http://schemas.openxmlformats.org/markup-compatibility/2006">
              <mc:Choice xmlns:v="urn:schemas-microsoft-com:vml" Requires="v">
                <p:oleObj spid="_x0000_s2450" name="Equation" r:id="rId13" imgW="1815840" imgH="914400" progId="Equation.DSMT4">
                  <p:embed/>
                </p:oleObj>
              </mc:Choice>
              <mc:Fallback>
                <p:oleObj name="Equation" r:id="rId13" imgW="1815840" imgH="914400" progId="Equation.DSMT4">
                  <p:embed/>
                  <p:pic>
                    <p:nvPicPr>
                      <p:cNvPr id="4" name="Object 3">
                        <a:extLst>
                          <a:ext uri="{FF2B5EF4-FFF2-40B4-BE49-F238E27FC236}">
                            <a16:creationId xmlns:a16="http://schemas.microsoft.com/office/drawing/2014/main" id="{F7E7DE67-2E4D-4D93-A55B-C8064AE13EAB}"/>
                          </a:ext>
                        </a:extLst>
                      </p:cNvPr>
                      <p:cNvPicPr/>
                      <p:nvPr/>
                    </p:nvPicPr>
                    <p:blipFill>
                      <a:blip r:embed="rId14"/>
                      <a:stretch>
                        <a:fillRect/>
                      </a:stretch>
                    </p:blipFill>
                    <p:spPr>
                      <a:xfrm>
                        <a:off x="515938" y="4249021"/>
                        <a:ext cx="2551113" cy="1285875"/>
                      </a:xfrm>
                      <a:prstGeom prst="rect">
                        <a:avLst/>
                      </a:prstGeom>
                    </p:spPr>
                  </p:pic>
                </p:oleObj>
              </mc:Fallback>
            </mc:AlternateContent>
          </a:graphicData>
        </a:graphic>
      </p:graphicFrame>
      <p:cxnSp>
        <p:nvCxnSpPr>
          <p:cNvPr id="15" name="Straight Arrow Connector 14">
            <a:extLst>
              <a:ext uri="{FF2B5EF4-FFF2-40B4-BE49-F238E27FC236}">
                <a16:creationId xmlns:a16="http://schemas.microsoft.com/office/drawing/2014/main" id="{A081DA9B-31DD-4D62-98CD-76440DAB03E0}"/>
              </a:ext>
            </a:extLst>
          </p:cNvPr>
          <p:cNvCxnSpPr>
            <a:cxnSpLocks/>
          </p:cNvCxnSpPr>
          <p:nvPr/>
        </p:nvCxnSpPr>
        <p:spPr>
          <a:xfrm>
            <a:off x="3233529" y="4833725"/>
            <a:ext cx="5334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6" name="Object 15">
            <a:extLst>
              <a:ext uri="{FF2B5EF4-FFF2-40B4-BE49-F238E27FC236}">
                <a16:creationId xmlns:a16="http://schemas.microsoft.com/office/drawing/2014/main" id="{189A5369-29C1-4A39-861B-B8116EDBD25B}"/>
              </a:ext>
            </a:extLst>
          </p:cNvPr>
          <p:cNvGraphicFramePr>
            <a:graphicFrameLocks noChangeAspect="1"/>
          </p:cNvGraphicFramePr>
          <p:nvPr>
            <p:extLst>
              <p:ext uri="{D42A27DB-BD31-4B8C-83A1-F6EECF244321}">
                <p14:modId xmlns:p14="http://schemas.microsoft.com/office/powerpoint/2010/main" val="811153940"/>
              </p:ext>
            </p:extLst>
          </p:nvPr>
        </p:nvGraphicFramePr>
        <p:xfrm>
          <a:off x="4043986" y="4151202"/>
          <a:ext cx="1647825" cy="571500"/>
        </p:xfrm>
        <a:graphic>
          <a:graphicData uri="http://schemas.openxmlformats.org/presentationml/2006/ole">
            <mc:AlternateContent xmlns:mc="http://schemas.openxmlformats.org/markup-compatibility/2006">
              <mc:Choice xmlns:v="urn:schemas-microsoft-com:vml" Requires="v">
                <p:oleObj spid="_x0000_s2451" name="Equation" r:id="rId15" imgW="1218960" imgH="419040" progId="Equation.DSMT4">
                  <p:embed/>
                </p:oleObj>
              </mc:Choice>
              <mc:Fallback>
                <p:oleObj name="Equation" r:id="rId15" imgW="1218960" imgH="419040" progId="Equation.DSMT4">
                  <p:embed/>
                  <p:pic>
                    <p:nvPicPr>
                      <p:cNvPr id="8" name="Object 7">
                        <a:extLst>
                          <a:ext uri="{FF2B5EF4-FFF2-40B4-BE49-F238E27FC236}">
                            <a16:creationId xmlns:a16="http://schemas.microsoft.com/office/drawing/2014/main" id="{14F1221B-AE18-43B6-A408-006FF6653875}"/>
                          </a:ext>
                        </a:extLst>
                      </p:cNvPr>
                      <p:cNvPicPr>
                        <a:picLocks noChangeAspect="1" noChangeArrowheads="1"/>
                      </p:cNvPicPr>
                      <p:nvPr/>
                    </p:nvPicPr>
                    <p:blipFill>
                      <a:blip r:embed="rId6"/>
                      <a:srcRect/>
                      <a:stretch>
                        <a:fillRect/>
                      </a:stretch>
                    </p:blipFill>
                    <p:spPr bwMode="auto">
                      <a:xfrm>
                        <a:off x="4043986" y="4151202"/>
                        <a:ext cx="1647825" cy="571500"/>
                      </a:xfrm>
                      <a:prstGeom prst="rect">
                        <a:avLst/>
                      </a:prstGeom>
                      <a:noFill/>
                      <a:ln>
                        <a:noFill/>
                      </a:ln>
                    </p:spPr>
                  </p:pic>
                </p:oleObj>
              </mc:Fallback>
            </mc:AlternateContent>
          </a:graphicData>
        </a:graphic>
      </p:graphicFrame>
      <p:graphicFrame>
        <p:nvGraphicFramePr>
          <p:cNvPr id="17" name="Object 16">
            <a:extLst>
              <a:ext uri="{FF2B5EF4-FFF2-40B4-BE49-F238E27FC236}">
                <a16:creationId xmlns:a16="http://schemas.microsoft.com/office/drawing/2014/main" id="{2CD24210-69FC-4840-B85D-7FD1077A2CA6}"/>
              </a:ext>
            </a:extLst>
          </p:cNvPr>
          <p:cNvGraphicFramePr>
            <a:graphicFrameLocks noChangeAspect="1"/>
          </p:cNvGraphicFramePr>
          <p:nvPr>
            <p:extLst>
              <p:ext uri="{D42A27DB-BD31-4B8C-83A1-F6EECF244321}">
                <p14:modId xmlns:p14="http://schemas.microsoft.com/office/powerpoint/2010/main" val="1333820645"/>
              </p:ext>
            </p:extLst>
          </p:nvPr>
        </p:nvGraphicFramePr>
        <p:xfrm>
          <a:off x="4215292" y="4724368"/>
          <a:ext cx="4668837" cy="693738"/>
        </p:xfrm>
        <a:graphic>
          <a:graphicData uri="http://schemas.openxmlformats.org/presentationml/2006/ole">
            <mc:AlternateContent xmlns:mc="http://schemas.openxmlformats.org/markup-compatibility/2006">
              <mc:Choice xmlns:v="urn:schemas-microsoft-com:vml" Requires="v">
                <p:oleObj spid="_x0000_s2452" name="Equation" r:id="rId16" imgW="3454200" imgH="507960" progId="Equation.DSMT4">
                  <p:embed/>
                </p:oleObj>
              </mc:Choice>
              <mc:Fallback>
                <p:oleObj name="Equation" r:id="rId16" imgW="3454200" imgH="507960" progId="Equation.DSMT4">
                  <p:embed/>
                  <p:pic>
                    <p:nvPicPr>
                      <p:cNvPr id="9" name="Object 8">
                        <a:extLst>
                          <a:ext uri="{FF2B5EF4-FFF2-40B4-BE49-F238E27FC236}">
                            <a16:creationId xmlns:a16="http://schemas.microsoft.com/office/drawing/2014/main" id="{DB795721-030E-4C26-B736-77D44CD4A383}"/>
                          </a:ext>
                        </a:extLst>
                      </p:cNvPr>
                      <p:cNvPicPr>
                        <a:picLocks noChangeAspect="1" noChangeArrowheads="1"/>
                      </p:cNvPicPr>
                      <p:nvPr/>
                    </p:nvPicPr>
                    <p:blipFill>
                      <a:blip r:embed="rId17"/>
                      <a:srcRect/>
                      <a:stretch>
                        <a:fillRect/>
                      </a:stretch>
                    </p:blipFill>
                    <p:spPr bwMode="auto">
                      <a:xfrm>
                        <a:off x="4215292" y="4724368"/>
                        <a:ext cx="4668837" cy="693738"/>
                      </a:xfrm>
                      <a:prstGeom prst="rect">
                        <a:avLst/>
                      </a:prstGeom>
                      <a:noFill/>
                      <a:ln>
                        <a:noFill/>
                      </a:ln>
                    </p:spPr>
                  </p:pic>
                </p:oleObj>
              </mc:Fallback>
            </mc:AlternateContent>
          </a:graphicData>
        </a:graphic>
      </p:graphicFrame>
      <p:graphicFrame>
        <p:nvGraphicFramePr>
          <p:cNvPr id="18" name="Object 17">
            <a:extLst>
              <a:ext uri="{FF2B5EF4-FFF2-40B4-BE49-F238E27FC236}">
                <a16:creationId xmlns:a16="http://schemas.microsoft.com/office/drawing/2014/main" id="{0BC039DA-1D58-4D26-84B3-49B4F2F9286E}"/>
              </a:ext>
            </a:extLst>
          </p:cNvPr>
          <p:cNvGraphicFramePr>
            <a:graphicFrameLocks noChangeAspect="1"/>
          </p:cNvGraphicFramePr>
          <p:nvPr>
            <p:extLst>
              <p:ext uri="{D42A27DB-BD31-4B8C-83A1-F6EECF244321}">
                <p14:modId xmlns:p14="http://schemas.microsoft.com/office/powerpoint/2010/main" val="1152433905"/>
              </p:ext>
            </p:extLst>
          </p:nvPr>
        </p:nvGraphicFramePr>
        <p:xfrm>
          <a:off x="4215292" y="5418106"/>
          <a:ext cx="1871662" cy="571500"/>
        </p:xfrm>
        <a:graphic>
          <a:graphicData uri="http://schemas.openxmlformats.org/presentationml/2006/ole">
            <mc:AlternateContent xmlns:mc="http://schemas.openxmlformats.org/markup-compatibility/2006">
              <mc:Choice xmlns:v="urn:schemas-microsoft-com:vml" Requires="v">
                <p:oleObj spid="_x0000_s2453" name="Equation" r:id="rId18" imgW="1384200" imgH="419040" progId="Equation.DSMT4">
                  <p:embed/>
                </p:oleObj>
              </mc:Choice>
              <mc:Fallback>
                <p:oleObj name="Equation" r:id="rId18" imgW="1384200" imgH="419040" progId="Equation.DSMT4">
                  <p:embed/>
                  <p:pic>
                    <p:nvPicPr>
                      <p:cNvPr id="10" name="Object 9">
                        <a:extLst>
                          <a:ext uri="{FF2B5EF4-FFF2-40B4-BE49-F238E27FC236}">
                            <a16:creationId xmlns:a16="http://schemas.microsoft.com/office/drawing/2014/main" id="{4F598A35-19F7-492F-A4B9-B711EE24BD83}"/>
                          </a:ext>
                        </a:extLst>
                      </p:cNvPr>
                      <p:cNvPicPr>
                        <a:picLocks noChangeAspect="1" noChangeArrowheads="1"/>
                      </p:cNvPicPr>
                      <p:nvPr/>
                    </p:nvPicPr>
                    <p:blipFill>
                      <a:blip r:embed="rId19"/>
                      <a:srcRect/>
                      <a:stretch>
                        <a:fillRect/>
                      </a:stretch>
                    </p:blipFill>
                    <p:spPr bwMode="auto">
                      <a:xfrm>
                        <a:off x="4215292" y="5418106"/>
                        <a:ext cx="1871662" cy="571500"/>
                      </a:xfrm>
                      <a:prstGeom prst="rect">
                        <a:avLst/>
                      </a:prstGeom>
                      <a:noFill/>
                      <a:ln>
                        <a:noFill/>
                      </a:ln>
                    </p:spPr>
                  </p:pic>
                </p:oleObj>
              </mc:Fallback>
            </mc:AlternateContent>
          </a:graphicData>
        </a:graphic>
      </p:graphicFrame>
      <p:cxnSp>
        <p:nvCxnSpPr>
          <p:cNvPr id="19" name="Straight Arrow Connector 18">
            <a:extLst>
              <a:ext uri="{FF2B5EF4-FFF2-40B4-BE49-F238E27FC236}">
                <a16:creationId xmlns:a16="http://schemas.microsoft.com/office/drawing/2014/main" id="{FF4A9746-D6F8-457A-ADE1-0870E601613F}"/>
              </a:ext>
            </a:extLst>
          </p:cNvPr>
          <p:cNvCxnSpPr>
            <a:cxnSpLocks/>
          </p:cNvCxnSpPr>
          <p:nvPr/>
        </p:nvCxnSpPr>
        <p:spPr>
          <a:xfrm>
            <a:off x="9097620" y="4915519"/>
            <a:ext cx="66260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0" name="Object 19">
            <a:extLst>
              <a:ext uri="{FF2B5EF4-FFF2-40B4-BE49-F238E27FC236}">
                <a16:creationId xmlns:a16="http://schemas.microsoft.com/office/drawing/2014/main" id="{D0D5F525-5F78-4F92-A00F-EC385257C215}"/>
              </a:ext>
            </a:extLst>
          </p:cNvPr>
          <p:cNvGraphicFramePr>
            <a:graphicFrameLocks noChangeAspect="1"/>
          </p:cNvGraphicFramePr>
          <p:nvPr>
            <p:extLst>
              <p:ext uri="{D42A27DB-BD31-4B8C-83A1-F6EECF244321}">
                <p14:modId xmlns:p14="http://schemas.microsoft.com/office/powerpoint/2010/main" val="1657638892"/>
              </p:ext>
            </p:extLst>
          </p:nvPr>
        </p:nvGraphicFramePr>
        <p:xfrm>
          <a:off x="10050947" y="4578736"/>
          <a:ext cx="1733550" cy="620712"/>
        </p:xfrm>
        <a:graphic>
          <a:graphicData uri="http://schemas.openxmlformats.org/presentationml/2006/ole">
            <mc:AlternateContent xmlns:mc="http://schemas.openxmlformats.org/markup-compatibility/2006">
              <mc:Choice xmlns:v="urn:schemas-microsoft-com:vml" Requires="v">
                <p:oleObj spid="_x0000_s2454" name="Equation" r:id="rId20" imgW="1168200" imgH="419040" progId="Equation.DSMT4">
                  <p:embed/>
                </p:oleObj>
              </mc:Choice>
              <mc:Fallback>
                <p:oleObj name="Equation" r:id="rId20" imgW="1168200" imgH="419040" progId="Equation.DSMT4">
                  <p:embed/>
                  <p:pic>
                    <p:nvPicPr>
                      <p:cNvPr id="12" name="Object 11">
                        <a:extLst>
                          <a:ext uri="{FF2B5EF4-FFF2-40B4-BE49-F238E27FC236}">
                            <a16:creationId xmlns:a16="http://schemas.microsoft.com/office/drawing/2014/main" id="{FEBF66F2-E29C-41C7-B702-B77C09AB575F}"/>
                          </a:ext>
                        </a:extLst>
                      </p:cNvPr>
                      <p:cNvPicPr/>
                      <p:nvPr/>
                    </p:nvPicPr>
                    <p:blipFill>
                      <a:blip r:embed="rId21"/>
                      <a:stretch>
                        <a:fillRect/>
                      </a:stretch>
                    </p:blipFill>
                    <p:spPr>
                      <a:xfrm>
                        <a:off x="10050947" y="4578736"/>
                        <a:ext cx="1733550" cy="620712"/>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3E45585C-69E1-4B9C-B0F2-A768C3D746C6}"/>
              </a:ext>
            </a:extLst>
          </p:cNvPr>
          <p:cNvSpPr txBox="1"/>
          <p:nvPr/>
        </p:nvSpPr>
        <p:spPr>
          <a:xfrm>
            <a:off x="322195" y="6240059"/>
            <a:ext cx="9250930" cy="369332"/>
          </a:xfrm>
          <a:prstGeom prst="rect">
            <a:avLst/>
          </a:prstGeom>
          <a:noFill/>
        </p:spPr>
        <p:txBody>
          <a:bodyPr wrap="none" rtlCol="0">
            <a:spAutoFit/>
          </a:bodyPr>
          <a:lstStyle/>
          <a:p>
            <a:r>
              <a:rPr lang="en-US" dirty="0"/>
              <a:t>Could also apply to our </a:t>
            </a:r>
            <a:r>
              <a:rPr lang="en-US" b="1" dirty="0"/>
              <a:t>ideal solid </a:t>
            </a:r>
            <a:r>
              <a:rPr lang="en-US" dirty="0"/>
              <a:t>(formula doesn’t </a:t>
            </a:r>
            <a:r>
              <a:rPr lang="en-US" i="1" dirty="0"/>
              <a:t>only</a:t>
            </a:r>
            <a:r>
              <a:rPr lang="en-US" dirty="0"/>
              <a:t> apply to gasses), but I let you do that </a:t>
            </a:r>
            <a:r>
              <a:rPr lang="en-US" dirty="0">
                <a:sym typeface="Wingdings" panose="05000000000000000000" pitchFamily="2" charset="2"/>
              </a:rPr>
              <a:t>.</a:t>
            </a:r>
            <a:endParaRPr lang="en-US" dirty="0"/>
          </a:p>
        </p:txBody>
      </p:sp>
    </p:spTree>
    <p:extLst>
      <p:ext uri="{BB962C8B-B14F-4D97-AF65-F5344CB8AC3E}">
        <p14:creationId xmlns:p14="http://schemas.microsoft.com/office/powerpoint/2010/main" val="2882250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F64D-77AA-4054-A2F7-4B959AC29B24}"/>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 name="TextBox 2">
            <a:extLst>
              <a:ext uri="{FF2B5EF4-FFF2-40B4-BE49-F238E27FC236}">
                <a16:creationId xmlns:a16="http://schemas.microsoft.com/office/drawing/2014/main" id="{53DA0F61-C4D7-45E9-B49B-D769A28FAFAD}"/>
              </a:ext>
            </a:extLst>
          </p:cNvPr>
          <p:cNvSpPr txBox="1"/>
          <p:nvPr/>
        </p:nvSpPr>
        <p:spPr>
          <a:xfrm>
            <a:off x="292352" y="951064"/>
            <a:ext cx="11123238" cy="830997"/>
          </a:xfrm>
          <a:prstGeom prst="rect">
            <a:avLst/>
          </a:prstGeom>
          <a:noFill/>
        </p:spPr>
        <p:txBody>
          <a:bodyPr wrap="none" rtlCol="0">
            <a:spAutoFit/>
          </a:bodyPr>
          <a:lstStyle/>
          <a:p>
            <a:r>
              <a:rPr lang="en-US" sz="1600" dirty="0"/>
              <a:t>By controlling the rate at which heat is added to the gas (or whether it is added at all), we can control how the pressure of the gas </a:t>
            </a:r>
          </a:p>
          <a:p>
            <a:r>
              <a:rPr lang="en-US" sz="1600" dirty="0"/>
              <a:t>changes as it does work on the piston/turbine.  And it turns out that controlling the pressure the gas exerts on the piston/turbine is </a:t>
            </a:r>
          </a:p>
          <a:p>
            <a:r>
              <a:rPr lang="en-US" sz="1600" dirty="0"/>
              <a:t>crucial to an engine’s efficiency.  There are four main pressure processes that are used in engines.  </a:t>
            </a:r>
          </a:p>
        </p:txBody>
      </p:sp>
      <p:sp>
        <p:nvSpPr>
          <p:cNvPr id="4" name="TextBox 3">
            <a:extLst>
              <a:ext uri="{FF2B5EF4-FFF2-40B4-BE49-F238E27FC236}">
                <a16:creationId xmlns:a16="http://schemas.microsoft.com/office/drawing/2014/main" id="{20C992DD-2F87-48FF-B17C-811A51B4C90A}"/>
              </a:ext>
            </a:extLst>
          </p:cNvPr>
          <p:cNvSpPr txBox="1"/>
          <p:nvPr/>
        </p:nvSpPr>
        <p:spPr>
          <a:xfrm>
            <a:off x="413825" y="1870943"/>
            <a:ext cx="2053639" cy="369332"/>
          </a:xfrm>
          <a:prstGeom prst="rect">
            <a:avLst/>
          </a:prstGeom>
          <a:noFill/>
        </p:spPr>
        <p:txBody>
          <a:bodyPr wrap="none" rtlCol="0">
            <a:spAutoFit/>
          </a:bodyPr>
          <a:lstStyle/>
          <a:p>
            <a:r>
              <a:rPr lang="en-US" dirty="0">
                <a:solidFill>
                  <a:srgbClr val="00B050"/>
                </a:solidFill>
              </a:rPr>
              <a:t>1. Isometric process</a:t>
            </a:r>
          </a:p>
        </p:txBody>
      </p:sp>
      <p:graphicFrame>
        <p:nvGraphicFramePr>
          <p:cNvPr id="8" name="Object 7">
            <a:extLst>
              <a:ext uri="{FF2B5EF4-FFF2-40B4-BE49-F238E27FC236}">
                <a16:creationId xmlns:a16="http://schemas.microsoft.com/office/drawing/2014/main" id="{80B0995E-2353-43F8-A8BA-A1A7036A59EA}"/>
              </a:ext>
            </a:extLst>
          </p:cNvPr>
          <p:cNvGraphicFramePr>
            <a:graphicFrameLocks noChangeAspect="1"/>
          </p:cNvGraphicFramePr>
          <p:nvPr>
            <p:extLst>
              <p:ext uri="{D42A27DB-BD31-4B8C-83A1-F6EECF244321}">
                <p14:modId xmlns:p14="http://schemas.microsoft.com/office/powerpoint/2010/main" val="511500858"/>
              </p:ext>
            </p:extLst>
          </p:nvPr>
        </p:nvGraphicFramePr>
        <p:xfrm>
          <a:off x="551088" y="2497638"/>
          <a:ext cx="1853532" cy="2692252"/>
        </p:xfrm>
        <a:graphic>
          <a:graphicData uri="http://schemas.openxmlformats.org/presentationml/2006/ole">
            <mc:AlternateContent xmlns:mc="http://schemas.openxmlformats.org/markup-compatibility/2006">
              <mc:Choice xmlns:v="urn:schemas-microsoft-com:vml" Requires="v">
                <p:oleObj spid="_x0000_s5432" name="Bitmap Image" r:id="rId3" imgW="2255238" imgH="3276884" progId="Paint.Picture">
                  <p:embed/>
                </p:oleObj>
              </mc:Choice>
              <mc:Fallback>
                <p:oleObj name="Bitmap Image" r:id="rId3" imgW="2255238" imgH="3276884" progId="Paint.Picture">
                  <p:embed/>
                  <p:pic>
                    <p:nvPicPr>
                      <p:cNvPr id="16" name="Object 15">
                        <a:extLst>
                          <a:ext uri="{FF2B5EF4-FFF2-40B4-BE49-F238E27FC236}">
                            <a16:creationId xmlns:a16="http://schemas.microsoft.com/office/drawing/2014/main" id="{DDCA3651-BEA6-499A-813A-2816FAADC5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088" y="2497638"/>
                        <a:ext cx="1853532" cy="2692252"/>
                      </a:xfrm>
                      <a:prstGeom prst="rect">
                        <a:avLst/>
                      </a:prstGeom>
                      <a:noFill/>
                    </p:spPr>
                  </p:pic>
                </p:oleObj>
              </mc:Fallback>
            </mc:AlternateContent>
          </a:graphicData>
        </a:graphic>
      </p:graphicFrame>
      <p:sp>
        <p:nvSpPr>
          <p:cNvPr id="9" name="Arrow: Down 8">
            <a:extLst>
              <a:ext uri="{FF2B5EF4-FFF2-40B4-BE49-F238E27FC236}">
                <a16:creationId xmlns:a16="http://schemas.microsoft.com/office/drawing/2014/main" id="{C084932E-9D6E-49CC-B9FC-9CFA31EF54A9}"/>
              </a:ext>
            </a:extLst>
          </p:cNvPr>
          <p:cNvSpPr/>
          <p:nvPr/>
        </p:nvSpPr>
        <p:spPr>
          <a:xfrm flipV="1">
            <a:off x="1152409" y="4494159"/>
            <a:ext cx="576470" cy="4717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3323E70-AF8F-4F4C-856F-8C34EF91AE71}"/>
              </a:ext>
            </a:extLst>
          </p:cNvPr>
          <p:cNvSpPr txBox="1"/>
          <p:nvPr/>
        </p:nvSpPr>
        <p:spPr>
          <a:xfrm>
            <a:off x="1287397" y="4545348"/>
            <a:ext cx="385042" cy="369332"/>
          </a:xfrm>
          <a:prstGeom prst="rect">
            <a:avLst/>
          </a:prstGeom>
          <a:noFill/>
        </p:spPr>
        <p:txBody>
          <a:bodyPr wrap="none" rtlCol="0">
            <a:spAutoFit/>
          </a:bodyPr>
          <a:lstStyle/>
          <a:p>
            <a:r>
              <a:rPr lang="en-US" dirty="0">
                <a:solidFill>
                  <a:schemeClr val="bg1"/>
                </a:solidFill>
              </a:rPr>
              <a:t>p</a:t>
            </a:r>
            <a:r>
              <a:rPr lang="en-US" baseline="-25000" dirty="0">
                <a:solidFill>
                  <a:schemeClr val="bg1"/>
                </a:solidFill>
              </a:rPr>
              <a:t>1</a:t>
            </a:r>
            <a:endParaRPr lang="en-US" dirty="0">
              <a:solidFill>
                <a:schemeClr val="bg1"/>
              </a:solidFill>
            </a:endParaRPr>
          </a:p>
        </p:txBody>
      </p:sp>
      <p:graphicFrame>
        <p:nvGraphicFramePr>
          <p:cNvPr id="32" name="Object 31">
            <a:extLst>
              <a:ext uri="{FF2B5EF4-FFF2-40B4-BE49-F238E27FC236}">
                <a16:creationId xmlns:a16="http://schemas.microsoft.com/office/drawing/2014/main" id="{1C91B0C0-1AD4-48F9-848F-AAF73E5FEA92}"/>
              </a:ext>
            </a:extLst>
          </p:cNvPr>
          <p:cNvGraphicFramePr>
            <a:graphicFrameLocks noChangeAspect="1"/>
          </p:cNvGraphicFramePr>
          <p:nvPr>
            <p:extLst>
              <p:ext uri="{D42A27DB-BD31-4B8C-83A1-F6EECF244321}">
                <p14:modId xmlns:p14="http://schemas.microsoft.com/office/powerpoint/2010/main" val="1187759803"/>
              </p:ext>
            </p:extLst>
          </p:nvPr>
        </p:nvGraphicFramePr>
        <p:xfrm>
          <a:off x="2786422" y="2434301"/>
          <a:ext cx="1910829" cy="2775475"/>
        </p:xfrm>
        <a:graphic>
          <a:graphicData uri="http://schemas.openxmlformats.org/presentationml/2006/ole">
            <mc:AlternateContent xmlns:mc="http://schemas.openxmlformats.org/markup-compatibility/2006">
              <mc:Choice xmlns:v="urn:schemas-microsoft-com:vml" Requires="v">
                <p:oleObj spid="_x0000_s5433" name="Bitmap Image" r:id="rId3" imgW="2255238" imgH="3276884" progId="Paint.Picture">
                  <p:embed/>
                </p:oleObj>
              </mc:Choice>
              <mc:Fallback>
                <p:oleObj name="Bitmap Image" r:id="rId3" imgW="2255238" imgH="3276884" progId="Paint.Picture">
                  <p:embed/>
                  <p:pic>
                    <p:nvPicPr>
                      <p:cNvPr id="8" name="Object 7">
                        <a:extLst>
                          <a:ext uri="{FF2B5EF4-FFF2-40B4-BE49-F238E27FC236}">
                            <a16:creationId xmlns:a16="http://schemas.microsoft.com/office/drawing/2014/main" id="{80B0995E-2353-43F8-A8BA-A1A7036A5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6422" y="2434301"/>
                        <a:ext cx="1910829" cy="2775475"/>
                      </a:xfrm>
                      <a:prstGeom prst="rect">
                        <a:avLst/>
                      </a:prstGeom>
                      <a:noFill/>
                    </p:spPr>
                  </p:pic>
                </p:oleObj>
              </mc:Fallback>
            </mc:AlternateContent>
          </a:graphicData>
        </a:graphic>
      </p:graphicFrame>
      <p:sp>
        <p:nvSpPr>
          <p:cNvPr id="33" name="Arrow: Down 32">
            <a:extLst>
              <a:ext uri="{FF2B5EF4-FFF2-40B4-BE49-F238E27FC236}">
                <a16:creationId xmlns:a16="http://schemas.microsoft.com/office/drawing/2014/main" id="{4FDA8164-DE67-410F-9263-280E78BDA569}"/>
              </a:ext>
            </a:extLst>
          </p:cNvPr>
          <p:cNvSpPr/>
          <p:nvPr/>
        </p:nvSpPr>
        <p:spPr>
          <a:xfrm flipV="1">
            <a:off x="3473479" y="4526964"/>
            <a:ext cx="576470" cy="5146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21643066-FA21-47A1-BD0D-1682FF4C1518}"/>
              </a:ext>
            </a:extLst>
          </p:cNvPr>
          <p:cNvSpPr txBox="1"/>
          <p:nvPr/>
        </p:nvSpPr>
        <p:spPr>
          <a:xfrm>
            <a:off x="3588589" y="4571694"/>
            <a:ext cx="385042" cy="369332"/>
          </a:xfrm>
          <a:prstGeom prst="rect">
            <a:avLst/>
          </a:prstGeom>
          <a:noFill/>
        </p:spPr>
        <p:txBody>
          <a:bodyPr wrap="none" rtlCol="0">
            <a:spAutoFit/>
          </a:bodyPr>
          <a:lstStyle/>
          <a:p>
            <a:r>
              <a:rPr lang="en-US" dirty="0">
                <a:solidFill>
                  <a:schemeClr val="bg1"/>
                </a:solidFill>
              </a:rPr>
              <a:t>p</a:t>
            </a:r>
            <a:r>
              <a:rPr lang="en-US" baseline="-25000" dirty="0">
                <a:solidFill>
                  <a:schemeClr val="bg1"/>
                </a:solidFill>
              </a:rPr>
              <a:t>2</a:t>
            </a:r>
            <a:endParaRPr lang="en-US" dirty="0">
              <a:solidFill>
                <a:schemeClr val="bg1"/>
              </a:solidFill>
            </a:endParaRPr>
          </a:p>
        </p:txBody>
      </p:sp>
      <p:pic>
        <p:nvPicPr>
          <p:cNvPr id="35" name="Picture 34">
            <a:extLst>
              <a:ext uri="{FF2B5EF4-FFF2-40B4-BE49-F238E27FC236}">
                <a16:creationId xmlns:a16="http://schemas.microsoft.com/office/drawing/2014/main" id="{6F85BE39-8451-4CDB-B81B-A76E2222349A}"/>
              </a:ext>
            </a:extLst>
          </p:cNvPr>
          <p:cNvPicPr>
            <a:picLocks noChangeAspect="1"/>
          </p:cNvPicPr>
          <p:nvPr/>
        </p:nvPicPr>
        <p:blipFill>
          <a:blip r:embed="rId5"/>
          <a:stretch>
            <a:fillRect/>
          </a:stretch>
        </p:blipFill>
        <p:spPr>
          <a:xfrm>
            <a:off x="3446831" y="5814379"/>
            <a:ext cx="633047" cy="956211"/>
          </a:xfrm>
          <a:prstGeom prst="rect">
            <a:avLst/>
          </a:prstGeom>
        </p:spPr>
      </p:pic>
      <p:sp>
        <p:nvSpPr>
          <p:cNvPr id="36" name="Arrow: Up 35">
            <a:extLst>
              <a:ext uri="{FF2B5EF4-FFF2-40B4-BE49-F238E27FC236}">
                <a16:creationId xmlns:a16="http://schemas.microsoft.com/office/drawing/2014/main" id="{CE96C829-0E2E-4D90-A109-CC5647E62D25}"/>
              </a:ext>
            </a:extLst>
          </p:cNvPr>
          <p:cNvSpPr/>
          <p:nvPr/>
        </p:nvSpPr>
        <p:spPr>
          <a:xfrm>
            <a:off x="3400105" y="5086337"/>
            <a:ext cx="683461" cy="683312"/>
          </a:xfrm>
          <a:prstGeom prst="upArrow">
            <a:avLst>
              <a:gd name="adj1" fmla="val 50000"/>
              <a:gd name="adj2" fmla="val 53403"/>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7" name="TextBox 36">
            <a:extLst>
              <a:ext uri="{FF2B5EF4-FFF2-40B4-BE49-F238E27FC236}">
                <a16:creationId xmlns:a16="http://schemas.microsoft.com/office/drawing/2014/main" id="{6EE4B287-43B6-4B99-BF68-7EE17BC22B4B}"/>
              </a:ext>
            </a:extLst>
          </p:cNvPr>
          <p:cNvSpPr txBox="1"/>
          <p:nvPr/>
        </p:nvSpPr>
        <p:spPr>
          <a:xfrm>
            <a:off x="3554925" y="5198597"/>
            <a:ext cx="340158" cy="369332"/>
          </a:xfrm>
          <a:prstGeom prst="rect">
            <a:avLst/>
          </a:prstGeom>
          <a:noFill/>
        </p:spPr>
        <p:txBody>
          <a:bodyPr wrap="none" rtlCol="0">
            <a:spAutoFit/>
          </a:bodyPr>
          <a:lstStyle/>
          <a:p>
            <a:r>
              <a:rPr lang="en-US" dirty="0">
                <a:solidFill>
                  <a:schemeClr val="bg1"/>
                </a:solidFill>
              </a:rPr>
              <a:t>Q</a:t>
            </a:r>
          </a:p>
        </p:txBody>
      </p:sp>
      <p:sp>
        <p:nvSpPr>
          <p:cNvPr id="38" name="TextBox 37">
            <a:extLst>
              <a:ext uri="{FF2B5EF4-FFF2-40B4-BE49-F238E27FC236}">
                <a16:creationId xmlns:a16="http://schemas.microsoft.com/office/drawing/2014/main" id="{37887A5B-7A06-4B50-AF58-B4C55334645C}"/>
              </a:ext>
            </a:extLst>
          </p:cNvPr>
          <p:cNvSpPr txBox="1"/>
          <p:nvPr/>
        </p:nvSpPr>
        <p:spPr>
          <a:xfrm>
            <a:off x="5624054" y="1906524"/>
            <a:ext cx="6154121" cy="369332"/>
          </a:xfrm>
          <a:prstGeom prst="rect">
            <a:avLst/>
          </a:prstGeom>
          <a:noFill/>
        </p:spPr>
        <p:txBody>
          <a:bodyPr wrap="none" rtlCol="0">
            <a:spAutoFit/>
          </a:bodyPr>
          <a:lstStyle/>
          <a:p>
            <a:r>
              <a:rPr lang="en-US" dirty="0"/>
              <a:t>Isometric means constant volume.  Volume can be constant if….</a:t>
            </a:r>
          </a:p>
        </p:txBody>
      </p:sp>
      <p:sp>
        <p:nvSpPr>
          <p:cNvPr id="39" name="Rectangle 38">
            <a:extLst>
              <a:ext uri="{FF2B5EF4-FFF2-40B4-BE49-F238E27FC236}">
                <a16:creationId xmlns:a16="http://schemas.microsoft.com/office/drawing/2014/main" id="{44E2CB3F-E5E7-4831-AD3D-B032CF8AF524}"/>
              </a:ext>
            </a:extLst>
          </p:cNvPr>
          <p:cNvSpPr/>
          <p:nvPr/>
        </p:nvSpPr>
        <p:spPr>
          <a:xfrm>
            <a:off x="5650929" y="2341530"/>
            <a:ext cx="6541071" cy="830997"/>
          </a:xfrm>
          <a:prstGeom prst="rect">
            <a:avLst/>
          </a:prstGeom>
        </p:spPr>
        <p:txBody>
          <a:bodyPr wrap="square">
            <a:spAutoFit/>
          </a:bodyPr>
          <a:lstStyle/>
          <a:p>
            <a:pPr marL="285750" indent="-285750">
              <a:buFont typeface="Arial" panose="020B0604020202020204" pitchFamily="34" charset="0"/>
              <a:buChar char="•"/>
            </a:pPr>
            <a:r>
              <a:rPr lang="en-US" sz="1600" dirty="0"/>
              <a:t>latch physically restrains piston from moving, or</a:t>
            </a:r>
          </a:p>
          <a:p>
            <a:pPr marL="285750" indent="-285750">
              <a:buFont typeface="Arial" panose="020B0604020202020204" pitchFamily="34" charset="0"/>
              <a:buChar char="•"/>
            </a:pPr>
            <a:r>
              <a:rPr lang="en-US" sz="1600" dirty="0"/>
              <a:t>heat is added so </a:t>
            </a:r>
            <a:r>
              <a:rPr lang="en-US" sz="1600" i="1" dirty="0"/>
              <a:t>quickly</a:t>
            </a:r>
            <a:r>
              <a:rPr lang="en-US" sz="1600" dirty="0"/>
              <a:t> that the gas has little time to expand and so volume is </a:t>
            </a:r>
            <a:r>
              <a:rPr lang="en-US" sz="1600" i="1" dirty="0"/>
              <a:t>practically</a:t>
            </a:r>
            <a:r>
              <a:rPr lang="en-US" sz="1600" dirty="0"/>
              <a:t> constant.  </a:t>
            </a:r>
          </a:p>
        </p:txBody>
      </p:sp>
      <p:graphicFrame>
        <p:nvGraphicFramePr>
          <p:cNvPr id="41" name="Object 40">
            <a:extLst>
              <a:ext uri="{FF2B5EF4-FFF2-40B4-BE49-F238E27FC236}">
                <a16:creationId xmlns:a16="http://schemas.microsoft.com/office/drawing/2014/main" id="{CD4AEBFA-579A-4C7E-BF0E-9BDACA8A77E2}"/>
              </a:ext>
            </a:extLst>
          </p:cNvPr>
          <p:cNvGraphicFramePr>
            <a:graphicFrameLocks noChangeAspect="1"/>
          </p:cNvGraphicFramePr>
          <p:nvPr>
            <p:extLst>
              <p:ext uri="{D42A27DB-BD31-4B8C-83A1-F6EECF244321}">
                <p14:modId xmlns:p14="http://schemas.microsoft.com/office/powerpoint/2010/main" val="1671627509"/>
              </p:ext>
            </p:extLst>
          </p:nvPr>
        </p:nvGraphicFramePr>
        <p:xfrm>
          <a:off x="5941984" y="3972567"/>
          <a:ext cx="460919" cy="379994"/>
        </p:xfrm>
        <a:graphic>
          <a:graphicData uri="http://schemas.openxmlformats.org/presentationml/2006/ole">
            <mc:AlternateContent xmlns:mc="http://schemas.openxmlformats.org/markup-compatibility/2006">
              <mc:Choice xmlns:v="urn:schemas-microsoft-com:vml" Requires="v">
                <p:oleObj spid="_x0000_s5434" name="Equation" r:id="rId6" imgW="291960" imgH="241200" progId="Equation.DSMT4">
                  <p:embed/>
                </p:oleObj>
              </mc:Choice>
              <mc:Fallback>
                <p:oleObj name="Equation" r:id="rId6" imgW="291960" imgH="241200" progId="Equation.DSMT4">
                  <p:embed/>
                  <p:pic>
                    <p:nvPicPr>
                      <p:cNvPr id="0" name=""/>
                      <p:cNvPicPr/>
                      <p:nvPr/>
                    </p:nvPicPr>
                    <p:blipFill>
                      <a:blip r:embed="rId7"/>
                      <a:stretch>
                        <a:fillRect/>
                      </a:stretch>
                    </p:blipFill>
                    <p:spPr>
                      <a:xfrm>
                        <a:off x="5941984" y="3972567"/>
                        <a:ext cx="460919" cy="379994"/>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F9F3CF65-796E-43D9-A969-DFD352CED08D}"/>
              </a:ext>
            </a:extLst>
          </p:cNvPr>
          <p:cNvGraphicFramePr>
            <a:graphicFrameLocks noChangeAspect="1"/>
          </p:cNvGraphicFramePr>
          <p:nvPr>
            <p:extLst>
              <p:ext uri="{D42A27DB-BD31-4B8C-83A1-F6EECF244321}">
                <p14:modId xmlns:p14="http://schemas.microsoft.com/office/powerpoint/2010/main" val="2164616839"/>
              </p:ext>
            </p:extLst>
          </p:nvPr>
        </p:nvGraphicFramePr>
        <p:xfrm>
          <a:off x="6437518" y="3810933"/>
          <a:ext cx="792162" cy="703262"/>
        </p:xfrm>
        <a:graphic>
          <a:graphicData uri="http://schemas.openxmlformats.org/presentationml/2006/ole">
            <mc:AlternateContent xmlns:mc="http://schemas.openxmlformats.org/markup-compatibility/2006">
              <mc:Choice xmlns:v="urn:schemas-microsoft-com:vml" Requires="v">
                <p:oleObj spid="_x0000_s5435" name="Equation" r:id="rId8" imgW="558720" imgH="495000" progId="Equation.DSMT4">
                  <p:embed/>
                </p:oleObj>
              </mc:Choice>
              <mc:Fallback>
                <p:oleObj name="Equation" r:id="rId8" imgW="558720" imgH="495000" progId="Equation.DSMT4">
                  <p:embed/>
                  <p:pic>
                    <p:nvPicPr>
                      <p:cNvPr id="41" name="Object 40">
                        <a:extLst>
                          <a:ext uri="{FF2B5EF4-FFF2-40B4-BE49-F238E27FC236}">
                            <a16:creationId xmlns:a16="http://schemas.microsoft.com/office/drawing/2014/main" id="{CD4AEBFA-579A-4C7E-BF0E-9BDACA8A77E2}"/>
                          </a:ext>
                        </a:extLst>
                      </p:cNvPr>
                      <p:cNvPicPr/>
                      <p:nvPr/>
                    </p:nvPicPr>
                    <p:blipFill>
                      <a:blip r:embed="rId9"/>
                      <a:stretch>
                        <a:fillRect/>
                      </a:stretch>
                    </p:blipFill>
                    <p:spPr>
                      <a:xfrm>
                        <a:off x="6437518" y="3810933"/>
                        <a:ext cx="792162" cy="703262"/>
                      </a:xfrm>
                      <a:prstGeom prst="rect">
                        <a:avLst/>
                      </a:prstGeom>
                    </p:spPr>
                  </p:pic>
                </p:oleObj>
              </mc:Fallback>
            </mc:AlternateContent>
          </a:graphicData>
        </a:graphic>
      </p:graphicFrame>
      <p:graphicFrame>
        <p:nvGraphicFramePr>
          <p:cNvPr id="43" name="Object 42">
            <a:extLst>
              <a:ext uri="{FF2B5EF4-FFF2-40B4-BE49-F238E27FC236}">
                <a16:creationId xmlns:a16="http://schemas.microsoft.com/office/drawing/2014/main" id="{0531FFE0-90C4-43AC-973D-F6ADBDA4554A}"/>
              </a:ext>
            </a:extLst>
          </p:cNvPr>
          <p:cNvGraphicFramePr>
            <a:graphicFrameLocks noChangeAspect="1"/>
          </p:cNvGraphicFramePr>
          <p:nvPr>
            <p:extLst>
              <p:ext uri="{D42A27DB-BD31-4B8C-83A1-F6EECF244321}">
                <p14:modId xmlns:p14="http://schemas.microsoft.com/office/powerpoint/2010/main" val="922137060"/>
              </p:ext>
            </p:extLst>
          </p:nvPr>
        </p:nvGraphicFramePr>
        <p:xfrm>
          <a:off x="7298909" y="4009536"/>
          <a:ext cx="2754313" cy="287337"/>
        </p:xfrm>
        <a:graphic>
          <a:graphicData uri="http://schemas.openxmlformats.org/presentationml/2006/ole">
            <mc:AlternateContent xmlns:mc="http://schemas.openxmlformats.org/markup-compatibility/2006">
              <mc:Choice xmlns:v="urn:schemas-microsoft-com:vml" Requires="v">
                <p:oleObj spid="_x0000_s5436" name="Equation" r:id="rId10" imgW="1942920" imgH="203040" progId="Equation.DSMT4">
                  <p:embed/>
                </p:oleObj>
              </mc:Choice>
              <mc:Fallback>
                <p:oleObj name="Equation" r:id="rId10" imgW="1942920" imgH="203040" progId="Equation.DSMT4">
                  <p:embed/>
                  <p:pic>
                    <p:nvPicPr>
                      <p:cNvPr id="42" name="Object 41">
                        <a:extLst>
                          <a:ext uri="{FF2B5EF4-FFF2-40B4-BE49-F238E27FC236}">
                            <a16:creationId xmlns:a16="http://schemas.microsoft.com/office/drawing/2014/main" id="{F9F3CF65-796E-43D9-A969-DFD352CED08D}"/>
                          </a:ext>
                        </a:extLst>
                      </p:cNvPr>
                      <p:cNvPicPr/>
                      <p:nvPr/>
                    </p:nvPicPr>
                    <p:blipFill>
                      <a:blip r:embed="rId11"/>
                      <a:stretch>
                        <a:fillRect/>
                      </a:stretch>
                    </p:blipFill>
                    <p:spPr>
                      <a:xfrm>
                        <a:off x="7298909" y="4009536"/>
                        <a:ext cx="2754313" cy="287337"/>
                      </a:xfrm>
                      <a:prstGeom prst="rect">
                        <a:avLst/>
                      </a:prstGeom>
                    </p:spPr>
                  </p:pic>
                </p:oleObj>
              </mc:Fallback>
            </mc:AlternateContent>
          </a:graphicData>
        </a:graphic>
      </p:graphicFrame>
      <p:sp>
        <p:nvSpPr>
          <p:cNvPr id="45" name="TextBox 44">
            <a:extLst>
              <a:ext uri="{FF2B5EF4-FFF2-40B4-BE49-F238E27FC236}">
                <a16:creationId xmlns:a16="http://schemas.microsoft.com/office/drawing/2014/main" id="{0F4A8734-1305-476B-8203-A426BDAC2E1B}"/>
              </a:ext>
            </a:extLst>
          </p:cNvPr>
          <p:cNvSpPr txBox="1"/>
          <p:nvPr/>
        </p:nvSpPr>
        <p:spPr>
          <a:xfrm>
            <a:off x="5650929" y="3316142"/>
            <a:ext cx="1455976" cy="369332"/>
          </a:xfrm>
          <a:prstGeom prst="rect">
            <a:avLst/>
          </a:prstGeom>
          <a:noFill/>
        </p:spPr>
        <p:txBody>
          <a:bodyPr wrap="none" rtlCol="0">
            <a:spAutoFit/>
          </a:bodyPr>
          <a:lstStyle/>
          <a:p>
            <a:r>
              <a:rPr lang="en-US" dirty="0"/>
              <a:t>What is </a:t>
            </a:r>
            <a:r>
              <a:rPr lang="en-US" dirty="0" err="1"/>
              <a:t>W</a:t>
            </a:r>
            <a:r>
              <a:rPr lang="en-US" baseline="-25000" dirty="0" err="1"/>
              <a:t>gas</a:t>
            </a:r>
            <a:r>
              <a:rPr lang="en-US" dirty="0"/>
              <a:t>?</a:t>
            </a:r>
          </a:p>
        </p:txBody>
      </p:sp>
      <p:sp>
        <p:nvSpPr>
          <p:cNvPr id="46" name="TextBox 45">
            <a:extLst>
              <a:ext uri="{FF2B5EF4-FFF2-40B4-BE49-F238E27FC236}">
                <a16:creationId xmlns:a16="http://schemas.microsoft.com/office/drawing/2014/main" id="{F17B83AB-A7D7-4C46-8964-376C7CC1BF45}"/>
              </a:ext>
            </a:extLst>
          </p:cNvPr>
          <p:cNvSpPr txBox="1"/>
          <p:nvPr/>
        </p:nvSpPr>
        <p:spPr>
          <a:xfrm>
            <a:off x="5710563" y="4639654"/>
            <a:ext cx="1208472" cy="369332"/>
          </a:xfrm>
          <a:prstGeom prst="rect">
            <a:avLst/>
          </a:prstGeom>
          <a:noFill/>
        </p:spPr>
        <p:txBody>
          <a:bodyPr wrap="none" rtlCol="0">
            <a:spAutoFit/>
          </a:bodyPr>
          <a:lstStyle/>
          <a:p>
            <a:r>
              <a:rPr lang="en-US" dirty="0"/>
              <a:t>What is Q?</a:t>
            </a:r>
          </a:p>
        </p:txBody>
      </p:sp>
      <p:graphicFrame>
        <p:nvGraphicFramePr>
          <p:cNvPr id="47" name="Object 46">
            <a:extLst>
              <a:ext uri="{FF2B5EF4-FFF2-40B4-BE49-F238E27FC236}">
                <a16:creationId xmlns:a16="http://schemas.microsoft.com/office/drawing/2014/main" id="{C6B9154B-8B5B-494C-B1AE-CCE1BA85EB90}"/>
              </a:ext>
            </a:extLst>
          </p:cNvPr>
          <p:cNvGraphicFramePr>
            <a:graphicFrameLocks noChangeAspect="1"/>
          </p:cNvGraphicFramePr>
          <p:nvPr>
            <p:extLst>
              <p:ext uri="{D42A27DB-BD31-4B8C-83A1-F6EECF244321}">
                <p14:modId xmlns:p14="http://schemas.microsoft.com/office/powerpoint/2010/main" val="3361377057"/>
              </p:ext>
            </p:extLst>
          </p:nvPr>
        </p:nvGraphicFramePr>
        <p:xfrm>
          <a:off x="5832751" y="5189890"/>
          <a:ext cx="1496767" cy="369332"/>
        </p:xfrm>
        <a:graphic>
          <a:graphicData uri="http://schemas.openxmlformats.org/presentationml/2006/ole">
            <mc:AlternateContent xmlns:mc="http://schemas.openxmlformats.org/markup-compatibility/2006">
              <mc:Choice xmlns:v="urn:schemas-microsoft-com:vml" Requires="v">
                <p:oleObj spid="_x0000_s5437" name="Equation" r:id="rId12" imgW="977760" imgH="241200" progId="Equation.DSMT4">
                  <p:embed/>
                </p:oleObj>
              </mc:Choice>
              <mc:Fallback>
                <p:oleObj name="Equation" r:id="rId12" imgW="977760" imgH="241200" progId="Equation.DSMT4">
                  <p:embed/>
                  <p:pic>
                    <p:nvPicPr>
                      <p:cNvPr id="0" name=""/>
                      <p:cNvPicPr/>
                      <p:nvPr/>
                    </p:nvPicPr>
                    <p:blipFill>
                      <a:blip r:embed="rId13"/>
                      <a:stretch>
                        <a:fillRect/>
                      </a:stretch>
                    </p:blipFill>
                    <p:spPr>
                      <a:xfrm>
                        <a:off x="5832751" y="5189890"/>
                        <a:ext cx="1496767" cy="369332"/>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9EF3523D-6F2C-4E0A-B7F8-3341472A2632}"/>
              </a:ext>
            </a:extLst>
          </p:cNvPr>
          <p:cNvGraphicFramePr>
            <a:graphicFrameLocks noChangeAspect="1"/>
          </p:cNvGraphicFramePr>
          <p:nvPr>
            <p:extLst>
              <p:ext uri="{D42A27DB-BD31-4B8C-83A1-F6EECF244321}">
                <p14:modId xmlns:p14="http://schemas.microsoft.com/office/powerpoint/2010/main" val="3513837190"/>
              </p:ext>
            </p:extLst>
          </p:nvPr>
        </p:nvGraphicFramePr>
        <p:xfrm>
          <a:off x="6003510" y="5629435"/>
          <a:ext cx="1341437" cy="369888"/>
        </p:xfrm>
        <a:graphic>
          <a:graphicData uri="http://schemas.openxmlformats.org/presentationml/2006/ole">
            <mc:AlternateContent xmlns:mc="http://schemas.openxmlformats.org/markup-compatibility/2006">
              <mc:Choice xmlns:v="urn:schemas-microsoft-com:vml" Requires="v">
                <p:oleObj spid="_x0000_s5438" name="Equation" r:id="rId14" imgW="876240" imgH="241200" progId="Equation.DSMT4">
                  <p:embed/>
                </p:oleObj>
              </mc:Choice>
              <mc:Fallback>
                <p:oleObj name="Equation" r:id="rId14" imgW="876240" imgH="241200" progId="Equation.DSMT4">
                  <p:embed/>
                  <p:pic>
                    <p:nvPicPr>
                      <p:cNvPr id="47" name="Object 46">
                        <a:extLst>
                          <a:ext uri="{FF2B5EF4-FFF2-40B4-BE49-F238E27FC236}">
                            <a16:creationId xmlns:a16="http://schemas.microsoft.com/office/drawing/2014/main" id="{C6B9154B-8B5B-494C-B1AE-CCE1BA85EB90}"/>
                          </a:ext>
                        </a:extLst>
                      </p:cNvPr>
                      <p:cNvPicPr/>
                      <p:nvPr/>
                    </p:nvPicPr>
                    <p:blipFill>
                      <a:blip r:embed="rId15"/>
                      <a:stretch>
                        <a:fillRect/>
                      </a:stretch>
                    </p:blipFill>
                    <p:spPr>
                      <a:xfrm>
                        <a:off x="6003510" y="5629435"/>
                        <a:ext cx="1341437" cy="369888"/>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B69E846A-5F60-4D17-96B9-0B888953B4C7}"/>
              </a:ext>
            </a:extLst>
          </p:cNvPr>
          <p:cNvGraphicFramePr>
            <a:graphicFrameLocks noChangeAspect="1"/>
          </p:cNvGraphicFramePr>
          <p:nvPr>
            <p:extLst>
              <p:ext uri="{D42A27DB-BD31-4B8C-83A1-F6EECF244321}">
                <p14:modId xmlns:p14="http://schemas.microsoft.com/office/powerpoint/2010/main" val="4192217702"/>
              </p:ext>
            </p:extLst>
          </p:nvPr>
        </p:nvGraphicFramePr>
        <p:xfrm>
          <a:off x="6229555" y="5990859"/>
          <a:ext cx="1165225" cy="603250"/>
        </p:xfrm>
        <a:graphic>
          <a:graphicData uri="http://schemas.openxmlformats.org/presentationml/2006/ole">
            <mc:AlternateContent xmlns:mc="http://schemas.openxmlformats.org/markup-compatibility/2006">
              <mc:Choice xmlns:v="urn:schemas-microsoft-com:vml" Requires="v">
                <p:oleObj spid="_x0000_s5439" name="Equation" r:id="rId16" imgW="761760" imgH="393480" progId="Equation.DSMT4">
                  <p:embed/>
                </p:oleObj>
              </mc:Choice>
              <mc:Fallback>
                <p:oleObj name="Equation" r:id="rId16" imgW="761760" imgH="393480" progId="Equation.DSMT4">
                  <p:embed/>
                  <p:pic>
                    <p:nvPicPr>
                      <p:cNvPr id="48" name="Object 47">
                        <a:extLst>
                          <a:ext uri="{FF2B5EF4-FFF2-40B4-BE49-F238E27FC236}">
                            <a16:creationId xmlns:a16="http://schemas.microsoft.com/office/drawing/2014/main" id="{9EF3523D-6F2C-4E0A-B7F8-3341472A2632}"/>
                          </a:ext>
                        </a:extLst>
                      </p:cNvPr>
                      <p:cNvPicPr/>
                      <p:nvPr/>
                    </p:nvPicPr>
                    <p:blipFill>
                      <a:blip r:embed="rId17"/>
                      <a:stretch>
                        <a:fillRect/>
                      </a:stretch>
                    </p:blipFill>
                    <p:spPr>
                      <a:xfrm>
                        <a:off x="6229555" y="5990859"/>
                        <a:ext cx="1165225" cy="603250"/>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AABB4B85-07F5-4825-84F3-5DD64BEFDA02}"/>
              </a:ext>
            </a:extLst>
          </p:cNvPr>
          <p:cNvGraphicFramePr>
            <a:graphicFrameLocks noChangeAspect="1"/>
          </p:cNvGraphicFramePr>
          <p:nvPr>
            <p:extLst>
              <p:ext uri="{D42A27DB-BD31-4B8C-83A1-F6EECF244321}">
                <p14:modId xmlns:p14="http://schemas.microsoft.com/office/powerpoint/2010/main" val="1464552758"/>
              </p:ext>
            </p:extLst>
          </p:nvPr>
        </p:nvGraphicFramePr>
        <p:xfrm>
          <a:off x="10775950" y="3981450"/>
          <a:ext cx="820738" cy="381000"/>
        </p:xfrm>
        <a:graphic>
          <a:graphicData uri="http://schemas.openxmlformats.org/presentationml/2006/ole">
            <mc:AlternateContent xmlns:mc="http://schemas.openxmlformats.org/markup-compatibility/2006">
              <mc:Choice xmlns:v="urn:schemas-microsoft-com:vml" Requires="v">
                <p:oleObj spid="_x0000_s5440" name="Equation" r:id="rId18" imgW="520560" imgH="241200" progId="Equation.DSMT4">
                  <p:embed/>
                </p:oleObj>
              </mc:Choice>
              <mc:Fallback>
                <p:oleObj name="Equation" r:id="rId18" imgW="520560" imgH="241200" progId="Equation.DSMT4">
                  <p:embed/>
                  <p:pic>
                    <p:nvPicPr>
                      <p:cNvPr id="41" name="Object 40">
                        <a:extLst>
                          <a:ext uri="{FF2B5EF4-FFF2-40B4-BE49-F238E27FC236}">
                            <a16:creationId xmlns:a16="http://schemas.microsoft.com/office/drawing/2014/main" id="{CD4AEBFA-579A-4C7E-BF0E-9BDACA8A77E2}"/>
                          </a:ext>
                        </a:extLst>
                      </p:cNvPr>
                      <p:cNvPicPr/>
                      <p:nvPr/>
                    </p:nvPicPr>
                    <p:blipFill>
                      <a:blip r:embed="rId19"/>
                      <a:stretch>
                        <a:fillRect/>
                      </a:stretch>
                    </p:blipFill>
                    <p:spPr>
                      <a:xfrm>
                        <a:off x="10775950" y="3981450"/>
                        <a:ext cx="820738" cy="381000"/>
                      </a:xfrm>
                      <a:prstGeom prst="rect">
                        <a:avLst/>
                      </a:prstGeom>
                      <a:solidFill>
                        <a:srgbClr val="CCFFCC"/>
                      </a:solidFill>
                    </p:spPr>
                  </p:pic>
                </p:oleObj>
              </mc:Fallback>
            </mc:AlternateContent>
          </a:graphicData>
        </a:graphic>
      </p:graphicFrame>
      <p:cxnSp>
        <p:nvCxnSpPr>
          <p:cNvPr id="6" name="Straight Arrow Connector 5">
            <a:extLst>
              <a:ext uri="{FF2B5EF4-FFF2-40B4-BE49-F238E27FC236}">
                <a16:creationId xmlns:a16="http://schemas.microsoft.com/office/drawing/2014/main" id="{8BD3E36E-01B4-42AD-B6B8-6CD60077F1F9}"/>
              </a:ext>
            </a:extLst>
          </p:cNvPr>
          <p:cNvCxnSpPr/>
          <p:nvPr/>
        </p:nvCxnSpPr>
        <p:spPr>
          <a:xfrm>
            <a:off x="10122451" y="4153204"/>
            <a:ext cx="5223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7027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8" grpId="0"/>
      <p:bldP spid="39"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F64D-77AA-4054-A2F7-4B959AC29B24}"/>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5" name="TextBox 4">
            <a:extLst>
              <a:ext uri="{FF2B5EF4-FFF2-40B4-BE49-F238E27FC236}">
                <a16:creationId xmlns:a16="http://schemas.microsoft.com/office/drawing/2014/main" id="{F363427E-6B06-4571-A12E-6A208435C288}"/>
              </a:ext>
            </a:extLst>
          </p:cNvPr>
          <p:cNvSpPr txBox="1"/>
          <p:nvPr/>
        </p:nvSpPr>
        <p:spPr>
          <a:xfrm>
            <a:off x="413825" y="964742"/>
            <a:ext cx="1910588" cy="369332"/>
          </a:xfrm>
          <a:prstGeom prst="rect">
            <a:avLst/>
          </a:prstGeom>
          <a:noFill/>
        </p:spPr>
        <p:txBody>
          <a:bodyPr wrap="none" rtlCol="0">
            <a:spAutoFit/>
          </a:bodyPr>
          <a:lstStyle/>
          <a:p>
            <a:r>
              <a:rPr lang="en-US" dirty="0">
                <a:solidFill>
                  <a:srgbClr val="00B050"/>
                </a:solidFill>
              </a:rPr>
              <a:t>2. Isobaric process</a:t>
            </a:r>
          </a:p>
        </p:txBody>
      </p:sp>
      <p:graphicFrame>
        <p:nvGraphicFramePr>
          <p:cNvPr id="8" name="Object 7">
            <a:extLst>
              <a:ext uri="{FF2B5EF4-FFF2-40B4-BE49-F238E27FC236}">
                <a16:creationId xmlns:a16="http://schemas.microsoft.com/office/drawing/2014/main" id="{80B0995E-2353-43F8-A8BA-A1A7036A59EA}"/>
              </a:ext>
            </a:extLst>
          </p:cNvPr>
          <p:cNvGraphicFramePr>
            <a:graphicFrameLocks noChangeAspect="1"/>
          </p:cNvGraphicFramePr>
          <p:nvPr>
            <p:extLst>
              <p:ext uri="{D42A27DB-BD31-4B8C-83A1-F6EECF244321}">
                <p14:modId xmlns:p14="http://schemas.microsoft.com/office/powerpoint/2010/main" val="3700722716"/>
              </p:ext>
            </p:extLst>
          </p:nvPr>
        </p:nvGraphicFramePr>
        <p:xfrm>
          <a:off x="413825" y="1566798"/>
          <a:ext cx="1752905" cy="2546091"/>
        </p:xfrm>
        <a:graphic>
          <a:graphicData uri="http://schemas.openxmlformats.org/presentationml/2006/ole">
            <mc:AlternateContent xmlns:mc="http://schemas.openxmlformats.org/markup-compatibility/2006">
              <mc:Choice xmlns:v="urn:schemas-microsoft-com:vml" Requires="v">
                <p:oleObj spid="_x0000_s6602" name="Bitmap Image" r:id="rId3" imgW="2255238" imgH="3276884" progId="Paint.Picture">
                  <p:embed/>
                </p:oleObj>
              </mc:Choice>
              <mc:Fallback>
                <p:oleObj name="Bitmap Image" r:id="rId3" imgW="2255238" imgH="3276884" progId="Paint.Picture">
                  <p:embed/>
                  <p:pic>
                    <p:nvPicPr>
                      <p:cNvPr id="8" name="Object 7">
                        <a:extLst>
                          <a:ext uri="{FF2B5EF4-FFF2-40B4-BE49-F238E27FC236}">
                            <a16:creationId xmlns:a16="http://schemas.microsoft.com/office/drawing/2014/main" id="{80B0995E-2353-43F8-A8BA-A1A7036A5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825" y="1566798"/>
                        <a:ext cx="1752905" cy="2546091"/>
                      </a:xfrm>
                      <a:prstGeom prst="rect">
                        <a:avLst/>
                      </a:prstGeom>
                      <a:noFill/>
                    </p:spPr>
                  </p:pic>
                </p:oleObj>
              </mc:Fallback>
            </mc:AlternateContent>
          </a:graphicData>
        </a:graphic>
      </p:graphicFrame>
      <p:sp>
        <p:nvSpPr>
          <p:cNvPr id="9" name="Arrow: Down 8">
            <a:extLst>
              <a:ext uri="{FF2B5EF4-FFF2-40B4-BE49-F238E27FC236}">
                <a16:creationId xmlns:a16="http://schemas.microsoft.com/office/drawing/2014/main" id="{C084932E-9D6E-49CC-B9FC-9CFA31EF54A9}"/>
              </a:ext>
            </a:extLst>
          </p:cNvPr>
          <p:cNvSpPr/>
          <p:nvPr/>
        </p:nvSpPr>
        <p:spPr>
          <a:xfrm flipV="1">
            <a:off x="941140" y="3429000"/>
            <a:ext cx="576470" cy="53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3323E70-AF8F-4F4C-856F-8C34EF91AE71}"/>
              </a:ext>
            </a:extLst>
          </p:cNvPr>
          <p:cNvSpPr txBox="1"/>
          <p:nvPr/>
        </p:nvSpPr>
        <p:spPr>
          <a:xfrm>
            <a:off x="1097224" y="3464474"/>
            <a:ext cx="306494" cy="369332"/>
          </a:xfrm>
          <a:prstGeom prst="rect">
            <a:avLst/>
          </a:prstGeom>
          <a:noFill/>
        </p:spPr>
        <p:txBody>
          <a:bodyPr wrap="none" rtlCol="0">
            <a:spAutoFit/>
          </a:bodyPr>
          <a:lstStyle/>
          <a:p>
            <a:r>
              <a:rPr lang="en-US" dirty="0">
                <a:solidFill>
                  <a:schemeClr val="bg1"/>
                </a:solidFill>
              </a:rPr>
              <a:t>p</a:t>
            </a:r>
          </a:p>
        </p:txBody>
      </p:sp>
      <p:graphicFrame>
        <p:nvGraphicFramePr>
          <p:cNvPr id="14" name="Object 13">
            <a:extLst>
              <a:ext uri="{FF2B5EF4-FFF2-40B4-BE49-F238E27FC236}">
                <a16:creationId xmlns:a16="http://schemas.microsoft.com/office/drawing/2014/main" id="{3135FD69-8848-4D82-AE4E-D3FC491C7B92}"/>
              </a:ext>
            </a:extLst>
          </p:cNvPr>
          <p:cNvGraphicFramePr>
            <a:graphicFrameLocks noChangeAspect="1"/>
          </p:cNvGraphicFramePr>
          <p:nvPr>
            <p:extLst>
              <p:ext uri="{D42A27DB-BD31-4B8C-83A1-F6EECF244321}">
                <p14:modId xmlns:p14="http://schemas.microsoft.com/office/powerpoint/2010/main" val="1552614282"/>
              </p:ext>
            </p:extLst>
          </p:nvPr>
        </p:nvGraphicFramePr>
        <p:xfrm>
          <a:off x="2499815" y="1566798"/>
          <a:ext cx="1769724" cy="2585848"/>
        </p:xfrm>
        <a:graphic>
          <a:graphicData uri="http://schemas.openxmlformats.org/presentationml/2006/ole">
            <mc:AlternateContent xmlns:mc="http://schemas.openxmlformats.org/markup-compatibility/2006">
              <mc:Choice xmlns:v="urn:schemas-microsoft-com:vml" Requires="v">
                <p:oleObj spid="_x0000_s6603" name="Bitmap Image" r:id="rId5" imgW="2247619" imgH="3284505" progId="Paint.Picture">
                  <p:embed/>
                </p:oleObj>
              </mc:Choice>
              <mc:Fallback>
                <p:oleObj name="Bitmap Image" r:id="rId5" imgW="2247619" imgH="3284505" progId="Paint.Picture">
                  <p:embed/>
                  <p:pic>
                    <p:nvPicPr>
                      <p:cNvPr id="14" name="Object 13">
                        <a:extLst>
                          <a:ext uri="{FF2B5EF4-FFF2-40B4-BE49-F238E27FC236}">
                            <a16:creationId xmlns:a16="http://schemas.microsoft.com/office/drawing/2014/main" id="{3135FD69-8848-4D82-AE4E-D3FC491C7B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9815" y="1566798"/>
                        <a:ext cx="1769724" cy="2585848"/>
                      </a:xfrm>
                      <a:prstGeom prst="rect">
                        <a:avLst/>
                      </a:prstGeom>
                      <a:noFill/>
                    </p:spPr>
                  </p:pic>
                </p:oleObj>
              </mc:Fallback>
            </mc:AlternateContent>
          </a:graphicData>
        </a:graphic>
      </p:graphicFrame>
      <p:sp>
        <p:nvSpPr>
          <p:cNvPr id="16" name="Arrow: Down 15">
            <a:extLst>
              <a:ext uri="{FF2B5EF4-FFF2-40B4-BE49-F238E27FC236}">
                <a16:creationId xmlns:a16="http://schemas.microsoft.com/office/drawing/2014/main" id="{AB62ADFD-F192-4333-B2E2-1C3E7B5DAD36}"/>
              </a:ext>
            </a:extLst>
          </p:cNvPr>
          <p:cNvSpPr/>
          <p:nvPr/>
        </p:nvSpPr>
        <p:spPr>
          <a:xfrm flipV="1">
            <a:off x="3234295" y="2303272"/>
            <a:ext cx="470236" cy="604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3C27FBE-23E6-471B-91FE-279D53C263E9}"/>
              </a:ext>
            </a:extLst>
          </p:cNvPr>
          <p:cNvSpPr txBox="1"/>
          <p:nvPr/>
        </p:nvSpPr>
        <p:spPr>
          <a:xfrm>
            <a:off x="3344407" y="2420951"/>
            <a:ext cx="250012" cy="369332"/>
          </a:xfrm>
          <a:prstGeom prst="rect">
            <a:avLst/>
          </a:prstGeom>
          <a:noFill/>
        </p:spPr>
        <p:txBody>
          <a:bodyPr wrap="square" rtlCol="0">
            <a:spAutoFit/>
          </a:bodyPr>
          <a:lstStyle/>
          <a:p>
            <a:r>
              <a:rPr lang="en-US" dirty="0">
                <a:solidFill>
                  <a:schemeClr val="bg1"/>
                </a:solidFill>
              </a:rPr>
              <a:t>p</a:t>
            </a:r>
          </a:p>
        </p:txBody>
      </p:sp>
      <p:sp>
        <p:nvSpPr>
          <p:cNvPr id="32" name="TextBox 31">
            <a:extLst>
              <a:ext uri="{FF2B5EF4-FFF2-40B4-BE49-F238E27FC236}">
                <a16:creationId xmlns:a16="http://schemas.microsoft.com/office/drawing/2014/main" id="{C89574F3-36C2-4E94-988D-E8B596C78A41}"/>
              </a:ext>
            </a:extLst>
          </p:cNvPr>
          <p:cNvSpPr txBox="1"/>
          <p:nvPr/>
        </p:nvSpPr>
        <p:spPr>
          <a:xfrm>
            <a:off x="5365636" y="1056126"/>
            <a:ext cx="6211188" cy="369332"/>
          </a:xfrm>
          <a:prstGeom prst="rect">
            <a:avLst/>
          </a:prstGeom>
          <a:noFill/>
        </p:spPr>
        <p:txBody>
          <a:bodyPr wrap="none" rtlCol="0">
            <a:spAutoFit/>
          </a:bodyPr>
          <a:lstStyle/>
          <a:p>
            <a:r>
              <a:rPr lang="en-US" dirty="0"/>
              <a:t>Isobaric means constant pressure.  pressure can be constant if….</a:t>
            </a:r>
          </a:p>
        </p:txBody>
      </p:sp>
      <p:graphicFrame>
        <p:nvGraphicFramePr>
          <p:cNvPr id="33" name="Object 32">
            <a:extLst>
              <a:ext uri="{FF2B5EF4-FFF2-40B4-BE49-F238E27FC236}">
                <a16:creationId xmlns:a16="http://schemas.microsoft.com/office/drawing/2014/main" id="{5BF372C4-70A2-451D-A532-67A82FD333E2}"/>
              </a:ext>
            </a:extLst>
          </p:cNvPr>
          <p:cNvGraphicFramePr>
            <a:graphicFrameLocks noChangeAspect="1"/>
          </p:cNvGraphicFramePr>
          <p:nvPr>
            <p:extLst>
              <p:ext uri="{D42A27DB-BD31-4B8C-83A1-F6EECF244321}">
                <p14:modId xmlns:p14="http://schemas.microsoft.com/office/powerpoint/2010/main" val="1310633166"/>
              </p:ext>
            </p:extLst>
          </p:nvPr>
        </p:nvGraphicFramePr>
        <p:xfrm>
          <a:off x="5723419" y="3074974"/>
          <a:ext cx="415925" cy="342900"/>
        </p:xfrm>
        <a:graphic>
          <a:graphicData uri="http://schemas.openxmlformats.org/presentationml/2006/ole">
            <mc:AlternateContent xmlns:mc="http://schemas.openxmlformats.org/markup-compatibility/2006">
              <mc:Choice xmlns:v="urn:schemas-microsoft-com:vml" Requires="v">
                <p:oleObj spid="_x0000_s6604" name="Equation" r:id="rId7" imgW="291960" imgH="241200" progId="Equation.DSMT4">
                  <p:embed/>
                </p:oleObj>
              </mc:Choice>
              <mc:Fallback>
                <p:oleObj name="Equation" r:id="rId7" imgW="291960" imgH="241200" progId="Equation.DSMT4">
                  <p:embed/>
                  <p:pic>
                    <p:nvPicPr>
                      <p:cNvPr id="41" name="Object 40">
                        <a:extLst>
                          <a:ext uri="{FF2B5EF4-FFF2-40B4-BE49-F238E27FC236}">
                            <a16:creationId xmlns:a16="http://schemas.microsoft.com/office/drawing/2014/main" id="{CD4AEBFA-579A-4C7E-BF0E-9BDACA8A77E2}"/>
                          </a:ext>
                        </a:extLst>
                      </p:cNvPr>
                      <p:cNvPicPr/>
                      <p:nvPr/>
                    </p:nvPicPr>
                    <p:blipFill>
                      <a:blip r:embed="rId8"/>
                      <a:stretch>
                        <a:fillRect/>
                      </a:stretch>
                    </p:blipFill>
                    <p:spPr>
                      <a:xfrm>
                        <a:off x="5723419" y="3074974"/>
                        <a:ext cx="415925" cy="34290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09ECD127-E261-4D84-8C47-01654EF6E3A4}"/>
              </a:ext>
            </a:extLst>
          </p:cNvPr>
          <p:cNvGraphicFramePr>
            <a:graphicFrameLocks noChangeAspect="1"/>
          </p:cNvGraphicFramePr>
          <p:nvPr>
            <p:extLst>
              <p:ext uri="{D42A27DB-BD31-4B8C-83A1-F6EECF244321}">
                <p14:modId xmlns:p14="http://schemas.microsoft.com/office/powerpoint/2010/main" val="4205377686"/>
              </p:ext>
            </p:extLst>
          </p:nvPr>
        </p:nvGraphicFramePr>
        <p:xfrm>
          <a:off x="6179100" y="2904732"/>
          <a:ext cx="792162" cy="703262"/>
        </p:xfrm>
        <a:graphic>
          <a:graphicData uri="http://schemas.openxmlformats.org/presentationml/2006/ole">
            <mc:AlternateContent xmlns:mc="http://schemas.openxmlformats.org/markup-compatibility/2006">
              <mc:Choice xmlns:v="urn:schemas-microsoft-com:vml" Requires="v">
                <p:oleObj spid="_x0000_s6605" name="Equation" r:id="rId9" imgW="558720" imgH="495000" progId="Equation.DSMT4">
                  <p:embed/>
                </p:oleObj>
              </mc:Choice>
              <mc:Fallback>
                <p:oleObj name="Equation" r:id="rId9" imgW="558720" imgH="495000" progId="Equation.DSMT4">
                  <p:embed/>
                  <p:pic>
                    <p:nvPicPr>
                      <p:cNvPr id="42" name="Object 41">
                        <a:extLst>
                          <a:ext uri="{FF2B5EF4-FFF2-40B4-BE49-F238E27FC236}">
                            <a16:creationId xmlns:a16="http://schemas.microsoft.com/office/drawing/2014/main" id="{F9F3CF65-796E-43D9-A969-DFD352CED08D}"/>
                          </a:ext>
                        </a:extLst>
                      </p:cNvPr>
                      <p:cNvPicPr/>
                      <p:nvPr/>
                    </p:nvPicPr>
                    <p:blipFill>
                      <a:blip r:embed="rId10"/>
                      <a:stretch>
                        <a:fillRect/>
                      </a:stretch>
                    </p:blipFill>
                    <p:spPr>
                      <a:xfrm>
                        <a:off x="6179100" y="2904732"/>
                        <a:ext cx="792162" cy="703262"/>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C9864C08-2563-4FFB-B543-5F9B699E164E}"/>
              </a:ext>
            </a:extLst>
          </p:cNvPr>
          <p:cNvGraphicFramePr>
            <a:graphicFrameLocks noChangeAspect="1"/>
          </p:cNvGraphicFramePr>
          <p:nvPr>
            <p:extLst>
              <p:ext uri="{D42A27DB-BD31-4B8C-83A1-F6EECF244321}">
                <p14:modId xmlns:p14="http://schemas.microsoft.com/office/powerpoint/2010/main" val="2709402659"/>
              </p:ext>
            </p:extLst>
          </p:nvPr>
        </p:nvGraphicFramePr>
        <p:xfrm>
          <a:off x="6971262" y="2905525"/>
          <a:ext cx="811212" cy="701675"/>
        </p:xfrm>
        <a:graphic>
          <a:graphicData uri="http://schemas.openxmlformats.org/presentationml/2006/ole">
            <mc:AlternateContent xmlns:mc="http://schemas.openxmlformats.org/markup-compatibility/2006">
              <mc:Choice xmlns:v="urn:schemas-microsoft-com:vml" Requires="v">
                <p:oleObj spid="_x0000_s6606" name="Equation" r:id="rId11" imgW="571320" imgH="495000" progId="Equation.DSMT4">
                  <p:embed/>
                </p:oleObj>
              </mc:Choice>
              <mc:Fallback>
                <p:oleObj name="Equation" r:id="rId11" imgW="571320" imgH="495000" progId="Equation.DSMT4">
                  <p:embed/>
                  <p:pic>
                    <p:nvPicPr>
                      <p:cNvPr id="43" name="Object 42">
                        <a:extLst>
                          <a:ext uri="{FF2B5EF4-FFF2-40B4-BE49-F238E27FC236}">
                            <a16:creationId xmlns:a16="http://schemas.microsoft.com/office/drawing/2014/main" id="{0531FFE0-90C4-43AC-973D-F6ADBDA4554A}"/>
                          </a:ext>
                        </a:extLst>
                      </p:cNvPr>
                      <p:cNvPicPr/>
                      <p:nvPr/>
                    </p:nvPicPr>
                    <p:blipFill>
                      <a:blip r:embed="rId12"/>
                      <a:stretch>
                        <a:fillRect/>
                      </a:stretch>
                    </p:blipFill>
                    <p:spPr>
                      <a:xfrm>
                        <a:off x="6971262" y="2905525"/>
                        <a:ext cx="811212" cy="701675"/>
                      </a:xfrm>
                      <a:prstGeom prst="rect">
                        <a:avLst/>
                      </a:prstGeom>
                    </p:spPr>
                  </p:pic>
                </p:oleObj>
              </mc:Fallback>
            </mc:AlternateContent>
          </a:graphicData>
        </a:graphic>
      </p:graphicFrame>
      <p:sp>
        <p:nvSpPr>
          <p:cNvPr id="36" name="TextBox 35">
            <a:extLst>
              <a:ext uri="{FF2B5EF4-FFF2-40B4-BE49-F238E27FC236}">
                <a16:creationId xmlns:a16="http://schemas.microsoft.com/office/drawing/2014/main" id="{C0188D6D-3F0A-4351-99D2-A32DBBE8359C}"/>
              </a:ext>
            </a:extLst>
          </p:cNvPr>
          <p:cNvSpPr txBox="1"/>
          <p:nvPr/>
        </p:nvSpPr>
        <p:spPr>
          <a:xfrm>
            <a:off x="5392511" y="2443278"/>
            <a:ext cx="1455976" cy="369332"/>
          </a:xfrm>
          <a:prstGeom prst="rect">
            <a:avLst/>
          </a:prstGeom>
          <a:noFill/>
        </p:spPr>
        <p:txBody>
          <a:bodyPr wrap="none" rtlCol="0">
            <a:spAutoFit/>
          </a:bodyPr>
          <a:lstStyle/>
          <a:p>
            <a:r>
              <a:rPr lang="en-US" dirty="0"/>
              <a:t>What is </a:t>
            </a:r>
            <a:r>
              <a:rPr lang="en-US" dirty="0" err="1"/>
              <a:t>W</a:t>
            </a:r>
            <a:r>
              <a:rPr lang="en-US" baseline="-25000" dirty="0" err="1"/>
              <a:t>gas</a:t>
            </a:r>
            <a:r>
              <a:rPr lang="en-US" dirty="0"/>
              <a:t>?</a:t>
            </a:r>
          </a:p>
        </p:txBody>
      </p:sp>
      <p:sp>
        <p:nvSpPr>
          <p:cNvPr id="37" name="TextBox 36">
            <a:extLst>
              <a:ext uri="{FF2B5EF4-FFF2-40B4-BE49-F238E27FC236}">
                <a16:creationId xmlns:a16="http://schemas.microsoft.com/office/drawing/2014/main" id="{B10B734B-EF8D-4475-9D50-E515A9FE0CF7}"/>
              </a:ext>
            </a:extLst>
          </p:cNvPr>
          <p:cNvSpPr txBox="1"/>
          <p:nvPr/>
        </p:nvSpPr>
        <p:spPr>
          <a:xfrm>
            <a:off x="5431231" y="3909842"/>
            <a:ext cx="1208472" cy="369332"/>
          </a:xfrm>
          <a:prstGeom prst="rect">
            <a:avLst/>
          </a:prstGeom>
          <a:noFill/>
        </p:spPr>
        <p:txBody>
          <a:bodyPr wrap="none" rtlCol="0">
            <a:spAutoFit/>
          </a:bodyPr>
          <a:lstStyle/>
          <a:p>
            <a:r>
              <a:rPr lang="en-US" dirty="0"/>
              <a:t>What is Q?</a:t>
            </a:r>
          </a:p>
        </p:txBody>
      </p:sp>
      <p:graphicFrame>
        <p:nvGraphicFramePr>
          <p:cNvPr id="39" name="Object 38">
            <a:extLst>
              <a:ext uri="{FF2B5EF4-FFF2-40B4-BE49-F238E27FC236}">
                <a16:creationId xmlns:a16="http://schemas.microsoft.com/office/drawing/2014/main" id="{59723027-A9B4-4DAD-BFD6-AE2600889265}"/>
              </a:ext>
            </a:extLst>
          </p:cNvPr>
          <p:cNvGraphicFramePr>
            <a:graphicFrameLocks noChangeAspect="1"/>
          </p:cNvGraphicFramePr>
          <p:nvPr>
            <p:extLst>
              <p:ext uri="{D42A27DB-BD31-4B8C-83A1-F6EECF244321}">
                <p14:modId xmlns:p14="http://schemas.microsoft.com/office/powerpoint/2010/main" val="3132527541"/>
              </p:ext>
            </p:extLst>
          </p:nvPr>
        </p:nvGraphicFramePr>
        <p:xfrm>
          <a:off x="5790074" y="4381188"/>
          <a:ext cx="1229880" cy="339127"/>
        </p:xfrm>
        <a:graphic>
          <a:graphicData uri="http://schemas.openxmlformats.org/presentationml/2006/ole">
            <mc:AlternateContent xmlns:mc="http://schemas.openxmlformats.org/markup-compatibility/2006">
              <mc:Choice xmlns:v="urn:schemas-microsoft-com:vml" Requires="v">
                <p:oleObj spid="_x0000_s6607" name="Equation" r:id="rId13" imgW="876240" imgH="241200" progId="Equation.DSMT4">
                  <p:embed/>
                </p:oleObj>
              </mc:Choice>
              <mc:Fallback>
                <p:oleObj name="Equation" r:id="rId13" imgW="876240" imgH="241200" progId="Equation.DSMT4">
                  <p:embed/>
                  <p:pic>
                    <p:nvPicPr>
                      <p:cNvPr id="48" name="Object 47">
                        <a:extLst>
                          <a:ext uri="{FF2B5EF4-FFF2-40B4-BE49-F238E27FC236}">
                            <a16:creationId xmlns:a16="http://schemas.microsoft.com/office/drawing/2014/main" id="{9EF3523D-6F2C-4E0A-B7F8-3341472A2632}"/>
                          </a:ext>
                        </a:extLst>
                      </p:cNvPr>
                      <p:cNvPicPr/>
                      <p:nvPr/>
                    </p:nvPicPr>
                    <p:blipFill>
                      <a:blip r:embed="rId14"/>
                      <a:stretch>
                        <a:fillRect/>
                      </a:stretch>
                    </p:blipFill>
                    <p:spPr>
                      <a:xfrm>
                        <a:off x="5790074" y="4381188"/>
                        <a:ext cx="1229880" cy="339127"/>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76309E4A-F8BE-404C-B794-1EF0BE1F5465}"/>
              </a:ext>
            </a:extLst>
          </p:cNvPr>
          <p:cNvGraphicFramePr>
            <a:graphicFrameLocks noChangeAspect="1"/>
          </p:cNvGraphicFramePr>
          <p:nvPr>
            <p:extLst>
              <p:ext uri="{D42A27DB-BD31-4B8C-83A1-F6EECF244321}">
                <p14:modId xmlns:p14="http://schemas.microsoft.com/office/powerpoint/2010/main" val="3628331372"/>
              </p:ext>
            </p:extLst>
          </p:nvPr>
        </p:nvGraphicFramePr>
        <p:xfrm>
          <a:off x="5994020" y="4699240"/>
          <a:ext cx="1673225" cy="546100"/>
        </p:xfrm>
        <a:graphic>
          <a:graphicData uri="http://schemas.openxmlformats.org/presentationml/2006/ole">
            <mc:AlternateContent xmlns:mc="http://schemas.openxmlformats.org/markup-compatibility/2006">
              <mc:Choice xmlns:v="urn:schemas-microsoft-com:vml" Requires="v">
                <p:oleObj spid="_x0000_s6608" name="Equation" r:id="rId15" imgW="1206360" imgH="393480" progId="Equation.DSMT4">
                  <p:embed/>
                </p:oleObj>
              </mc:Choice>
              <mc:Fallback>
                <p:oleObj name="Equation" r:id="rId15" imgW="1206360" imgH="393480" progId="Equation.DSMT4">
                  <p:embed/>
                  <p:pic>
                    <p:nvPicPr>
                      <p:cNvPr id="49" name="Object 48">
                        <a:extLst>
                          <a:ext uri="{FF2B5EF4-FFF2-40B4-BE49-F238E27FC236}">
                            <a16:creationId xmlns:a16="http://schemas.microsoft.com/office/drawing/2014/main" id="{B69E846A-5F60-4D17-96B9-0B888953B4C7}"/>
                          </a:ext>
                        </a:extLst>
                      </p:cNvPr>
                      <p:cNvPicPr/>
                      <p:nvPr/>
                    </p:nvPicPr>
                    <p:blipFill>
                      <a:blip r:embed="rId16"/>
                      <a:stretch>
                        <a:fillRect/>
                      </a:stretch>
                    </p:blipFill>
                    <p:spPr>
                      <a:xfrm>
                        <a:off x="5994020" y="4699240"/>
                        <a:ext cx="1673225" cy="54610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EDD4BAF5-C3B1-4643-9593-D203AFFA60A4}"/>
              </a:ext>
            </a:extLst>
          </p:cNvPr>
          <p:cNvSpPr/>
          <p:nvPr/>
        </p:nvSpPr>
        <p:spPr>
          <a:xfrm>
            <a:off x="5365636" y="1455777"/>
            <a:ext cx="6710407" cy="830997"/>
          </a:xfrm>
          <a:prstGeom prst="rect">
            <a:avLst/>
          </a:prstGeom>
        </p:spPr>
        <p:txBody>
          <a:bodyPr wrap="square">
            <a:spAutoFit/>
          </a:bodyPr>
          <a:lstStyle/>
          <a:p>
            <a:pPr marL="285750" indent="-285750">
              <a:buFont typeface="Arial" panose="020B0604020202020204" pitchFamily="34" charset="0"/>
              <a:buChar char="•"/>
            </a:pPr>
            <a:r>
              <a:rPr lang="en-US" sz="1600" dirty="0"/>
              <a:t>So as gas’s volume increases, both its temperature and pressure will drop.  Heat must be added at rate sufficient to make temperature </a:t>
            </a:r>
            <a:r>
              <a:rPr lang="en-US" sz="1600" i="1" dirty="0"/>
              <a:t>increase</a:t>
            </a:r>
            <a:r>
              <a:rPr lang="en-US" sz="1600" dirty="0"/>
              <a:t>, to compensate for the volume drop, and keep the pressure constant.   </a:t>
            </a:r>
          </a:p>
        </p:txBody>
      </p:sp>
      <p:pic>
        <p:nvPicPr>
          <p:cNvPr id="42" name="Picture 41">
            <a:extLst>
              <a:ext uri="{FF2B5EF4-FFF2-40B4-BE49-F238E27FC236}">
                <a16:creationId xmlns:a16="http://schemas.microsoft.com/office/drawing/2014/main" id="{6EE6D446-D96C-4671-82C8-1112F840C6F8}"/>
              </a:ext>
            </a:extLst>
          </p:cNvPr>
          <p:cNvPicPr>
            <a:picLocks noChangeAspect="1"/>
          </p:cNvPicPr>
          <p:nvPr/>
        </p:nvPicPr>
        <p:blipFill>
          <a:blip r:embed="rId17"/>
          <a:stretch>
            <a:fillRect/>
          </a:stretch>
        </p:blipFill>
        <p:spPr>
          <a:xfrm>
            <a:off x="3080286" y="4733337"/>
            <a:ext cx="633047" cy="956211"/>
          </a:xfrm>
          <a:prstGeom prst="rect">
            <a:avLst/>
          </a:prstGeom>
        </p:spPr>
      </p:pic>
      <p:sp>
        <p:nvSpPr>
          <p:cNvPr id="43" name="Arrow: Up 42">
            <a:extLst>
              <a:ext uri="{FF2B5EF4-FFF2-40B4-BE49-F238E27FC236}">
                <a16:creationId xmlns:a16="http://schemas.microsoft.com/office/drawing/2014/main" id="{861F8E53-6430-466E-8FC9-FC26A3B04288}"/>
              </a:ext>
            </a:extLst>
          </p:cNvPr>
          <p:cNvSpPr/>
          <p:nvPr/>
        </p:nvSpPr>
        <p:spPr>
          <a:xfrm>
            <a:off x="3066204" y="4137797"/>
            <a:ext cx="683461" cy="683312"/>
          </a:xfrm>
          <a:prstGeom prst="upArrow">
            <a:avLst>
              <a:gd name="adj1" fmla="val 50000"/>
              <a:gd name="adj2" fmla="val 53403"/>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616AF97B-C661-42E0-BF58-298A040A234B}"/>
              </a:ext>
            </a:extLst>
          </p:cNvPr>
          <p:cNvSpPr txBox="1"/>
          <p:nvPr/>
        </p:nvSpPr>
        <p:spPr>
          <a:xfrm>
            <a:off x="3199507" y="4364005"/>
            <a:ext cx="340158" cy="369332"/>
          </a:xfrm>
          <a:prstGeom prst="rect">
            <a:avLst/>
          </a:prstGeom>
          <a:noFill/>
        </p:spPr>
        <p:txBody>
          <a:bodyPr wrap="none" rtlCol="0">
            <a:spAutoFit/>
          </a:bodyPr>
          <a:lstStyle/>
          <a:p>
            <a:r>
              <a:rPr lang="en-US" dirty="0">
                <a:solidFill>
                  <a:schemeClr val="bg1"/>
                </a:solidFill>
              </a:rPr>
              <a:t>Q</a:t>
            </a:r>
          </a:p>
        </p:txBody>
      </p:sp>
      <p:graphicFrame>
        <p:nvGraphicFramePr>
          <p:cNvPr id="45" name="Object 44">
            <a:extLst>
              <a:ext uri="{FF2B5EF4-FFF2-40B4-BE49-F238E27FC236}">
                <a16:creationId xmlns:a16="http://schemas.microsoft.com/office/drawing/2014/main" id="{E022ACF2-9063-4CFB-AF96-DD1F38D36888}"/>
              </a:ext>
            </a:extLst>
          </p:cNvPr>
          <p:cNvGraphicFramePr>
            <a:graphicFrameLocks noChangeAspect="1"/>
          </p:cNvGraphicFramePr>
          <p:nvPr>
            <p:extLst>
              <p:ext uri="{D42A27DB-BD31-4B8C-83A1-F6EECF244321}">
                <p14:modId xmlns:p14="http://schemas.microsoft.com/office/powerpoint/2010/main" val="1203281967"/>
              </p:ext>
            </p:extLst>
          </p:nvPr>
        </p:nvGraphicFramePr>
        <p:xfrm>
          <a:off x="7773363" y="3080410"/>
          <a:ext cx="1081088" cy="323850"/>
        </p:xfrm>
        <a:graphic>
          <a:graphicData uri="http://schemas.openxmlformats.org/presentationml/2006/ole">
            <mc:AlternateContent xmlns:mc="http://schemas.openxmlformats.org/markup-compatibility/2006">
              <mc:Choice xmlns:v="urn:schemas-microsoft-com:vml" Requires="v">
                <p:oleObj spid="_x0000_s6609" name="Equation" r:id="rId18" imgW="761760" imgH="228600" progId="Equation.DSMT4">
                  <p:embed/>
                </p:oleObj>
              </mc:Choice>
              <mc:Fallback>
                <p:oleObj name="Equation" r:id="rId18" imgW="761760" imgH="228600" progId="Equation.DSMT4">
                  <p:embed/>
                  <p:pic>
                    <p:nvPicPr>
                      <p:cNvPr id="35" name="Object 34">
                        <a:extLst>
                          <a:ext uri="{FF2B5EF4-FFF2-40B4-BE49-F238E27FC236}">
                            <a16:creationId xmlns:a16="http://schemas.microsoft.com/office/drawing/2014/main" id="{C9864C08-2563-4FFB-B543-5F9B699E164E}"/>
                          </a:ext>
                        </a:extLst>
                      </p:cNvPr>
                      <p:cNvPicPr/>
                      <p:nvPr/>
                    </p:nvPicPr>
                    <p:blipFill>
                      <a:blip r:embed="rId19"/>
                      <a:stretch>
                        <a:fillRect/>
                      </a:stretch>
                    </p:blipFill>
                    <p:spPr>
                      <a:xfrm>
                        <a:off x="7773363" y="3080410"/>
                        <a:ext cx="1081088" cy="323850"/>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EEB741D3-E247-4591-AA85-A0C9B599DBCF}"/>
              </a:ext>
            </a:extLst>
          </p:cNvPr>
          <p:cNvGraphicFramePr>
            <a:graphicFrameLocks noChangeAspect="1"/>
          </p:cNvGraphicFramePr>
          <p:nvPr>
            <p:extLst>
              <p:ext uri="{D42A27DB-BD31-4B8C-83A1-F6EECF244321}">
                <p14:modId xmlns:p14="http://schemas.microsoft.com/office/powerpoint/2010/main" val="1641176793"/>
              </p:ext>
            </p:extLst>
          </p:nvPr>
        </p:nvGraphicFramePr>
        <p:xfrm>
          <a:off x="8884754" y="3087933"/>
          <a:ext cx="666750" cy="288925"/>
        </p:xfrm>
        <a:graphic>
          <a:graphicData uri="http://schemas.openxmlformats.org/presentationml/2006/ole">
            <mc:AlternateContent xmlns:mc="http://schemas.openxmlformats.org/markup-compatibility/2006">
              <mc:Choice xmlns:v="urn:schemas-microsoft-com:vml" Requires="v">
                <p:oleObj spid="_x0000_s6610" name="Equation" r:id="rId20" imgW="469800" imgH="203040" progId="Equation.DSMT4">
                  <p:embed/>
                </p:oleObj>
              </mc:Choice>
              <mc:Fallback>
                <p:oleObj name="Equation" r:id="rId20" imgW="469800" imgH="203040" progId="Equation.DSMT4">
                  <p:embed/>
                  <p:pic>
                    <p:nvPicPr>
                      <p:cNvPr id="45" name="Object 44">
                        <a:extLst>
                          <a:ext uri="{FF2B5EF4-FFF2-40B4-BE49-F238E27FC236}">
                            <a16:creationId xmlns:a16="http://schemas.microsoft.com/office/drawing/2014/main" id="{E022ACF2-9063-4CFB-AF96-DD1F38D36888}"/>
                          </a:ext>
                        </a:extLst>
                      </p:cNvPr>
                      <p:cNvPicPr/>
                      <p:nvPr/>
                    </p:nvPicPr>
                    <p:blipFill>
                      <a:blip r:embed="rId21"/>
                      <a:stretch>
                        <a:fillRect/>
                      </a:stretch>
                    </p:blipFill>
                    <p:spPr>
                      <a:xfrm>
                        <a:off x="8884754" y="3087933"/>
                        <a:ext cx="666750" cy="288925"/>
                      </a:xfrm>
                      <a:prstGeom prst="rect">
                        <a:avLst/>
                      </a:prstGeom>
                    </p:spPr>
                  </p:pic>
                </p:oleObj>
              </mc:Fallback>
            </mc:AlternateContent>
          </a:graphicData>
        </a:graphic>
      </p:graphicFrame>
      <p:sp>
        <p:nvSpPr>
          <p:cNvPr id="47" name="TextBox 46">
            <a:extLst>
              <a:ext uri="{FF2B5EF4-FFF2-40B4-BE49-F238E27FC236}">
                <a16:creationId xmlns:a16="http://schemas.microsoft.com/office/drawing/2014/main" id="{6E69F99B-E519-43A9-9FD7-F630515E04A7}"/>
              </a:ext>
            </a:extLst>
          </p:cNvPr>
          <p:cNvSpPr txBox="1"/>
          <p:nvPr/>
        </p:nvSpPr>
        <p:spPr>
          <a:xfrm>
            <a:off x="8729110" y="3935031"/>
            <a:ext cx="2953441" cy="1077218"/>
          </a:xfrm>
          <a:prstGeom prst="rect">
            <a:avLst/>
          </a:prstGeom>
          <a:noFill/>
        </p:spPr>
        <p:txBody>
          <a:bodyPr wrap="square" rtlCol="0">
            <a:spAutoFit/>
          </a:bodyPr>
          <a:lstStyle/>
          <a:p>
            <a:r>
              <a:rPr lang="en-US" sz="1600" dirty="0"/>
              <a:t>Now there is a nifty trick that’s sometimes beneficial, to rewrite this expression in terms of other variables….</a:t>
            </a:r>
          </a:p>
        </p:txBody>
      </p:sp>
      <p:graphicFrame>
        <p:nvGraphicFramePr>
          <p:cNvPr id="26" name="Object 25">
            <a:extLst>
              <a:ext uri="{FF2B5EF4-FFF2-40B4-BE49-F238E27FC236}">
                <a16:creationId xmlns:a16="http://schemas.microsoft.com/office/drawing/2014/main" id="{7FCAAC1E-C9E4-43F9-98C7-8F4E7FB92C40}"/>
              </a:ext>
            </a:extLst>
          </p:cNvPr>
          <p:cNvGraphicFramePr>
            <a:graphicFrameLocks noChangeAspect="1"/>
          </p:cNvGraphicFramePr>
          <p:nvPr>
            <p:extLst>
              <p:ext uri="{D42A27DB-BD31-4B8C-83A1-F6EECF244321}">
                <p14:modId xmlns:p14="http://schemas.microsoft.com/office/powerpoint/2010/main" val="1369413088"/>
              </p:ext>
            </p:extLst>
          </p:nvPr>
        </p:nvGraphicFramePr>
        <p:xfrm>
          <a:off x="9551504" y="5211442"/>
          <a:ext cx="1633538" cy="1047750"/>
        </p:xfrm>
        <a:graphic>
          <a:graphicData uri="http://schemas.openxmlformats.org/presentationml/2006/ole">
            <mc:AlternateContent xmlns:mc="http://schemas.openxmlformats.org/markup-compatibility/2006">
              <mc:Choice xmlns:v="urn:schemas-microsoft-com:vml" Requires="v">
                <p:oleObj spid="_x0000_s6611" name="Equation" r:id="rId22" imgW="1066680" imgH="685800" progId="Equation.DSMT4">
                  <p:embed/>
                </p:oleObj>
              </mc:Choice>
              <mc:Fallback>
                <p:oleObj name="Equation" r:id="rId22" imgW="1066680" imgH="685800" progId="Equation.DSMT4">
                  <p:embed/>
                  <p:pic>
                    <p:nvPicPr>
                      <p:cNvPr id="40" name="Object 39">
                        <a:extLst>
                          <a:ext uri="{FF2B5EF4-FFF2-40B4-BE49-F238E27FC236}">
                            <a16:creationId xmlns:a16="http://schemas.microsoft.com/office/drawing/2014/main" id="{76309E4A-F8BE-404C-B794-1EF0BE1F5465}"/>
                          </a:ext>
                        </a:extLst>
                      </p:cNvPr>
                      <p:cNvPicPr/>
                      <p:nvPr/>
                    </p:nvPicPr>
                    <p:blipFill>
                      <a:blip r:embed="rId23"/>
                      <a:stretch>
                        <a:fillRect/>
                      </a:stretch>
                    </p:blipFill>
                    <p:spPr>
                      <a:xfrm>
                        <a:off x="9551504" y="5211442"/>
                        <a:ext cx="1633538" cy="104775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761E2F2D-2DD5-4FA3-9A96-FF6536F72284}"/>
              </a:ext>
            </a:extLst>
          </p:cNvPr>
          <p:cNvGraphicFramePr>
            <a:graphicFrameLocks noChangeAspect="1"/>
          </p:cNvGraphicFramePr>
          <p:nvPr>
            <p:extLst>
              <p:ext uri="{D42A27DB-BD31-4B8C-83A1-F6EECF244321}">
                <p14:modId xmlns:p14="http://schemas.microsoft.com/office/powerpoint/2010/main" val="795920194"/>
              </p:ext>
            </p:extLst>
          </p:nvPr>
        </p:nvGraphicFramePr>
        <p:xfrm>
          <a:off x="5970427" y="5255808"/>
          <a:ext cx="1457325" cy="661988"/>
        </p:xfrm>
        <a:graphic>
          <a:graphicData uri="http://schemas.openxmlformats.org/presentationml/2006/ole">
            <mc:AlternateContent xmlns:mc="http://schemas.openxmlformats.org/markup-compatibility/2006">
              <mc:Choice xmlns:v="urn:schemas-microsoft-com:vml" Requires="v">
                <p:oleObj spid="_x0000_s6612" name="Equation" r:id="rId24" imgW="952200" imgH="431640" progId="Equation.DSMT4">
                  <p:embed/>
                </p:oleObj>
              </mc:Choice>
              <mc:Fallback>
                <p:oleObj name="Equation" r:id="rId24" imgW="952200" imgH="431640" progId="Equation.DSMT4">
                  <p:embed/>
                  <p:pic>
                    <p:nvPicPr>
                      <p:cNvPr id="40" name="Object 39">
                        <a:extLst>
                          <a:ext uri="{FF2B5EF4-FFF2-40B4-BE49-F238E27FC236}">
                            <a16:creationId xmlns:a16="http://schemas.microsoft.com/office/drawing/2014/main" id="{76309E4A-F8BE-404C-B794-1EF0BE1F5465}"/>
                          </a:ext>
                        </a:extLst>
                      </p:cNvPr>
                      <p:cNvPicPr/>
                      <p:nvPr/>
                    </p:nvPicPr>
                    <p:blipFill>
                      <a:blip r:embed="rId25"/>
                      <a:stretch>
                        <a:fillRect/>
                      </a:stretch>
                    </p:blipFill>
                    <p:spPr>
                      <a:xfrm>
                        <a:off x="5970427" y="5255808"/>
                        <a:ext cx="1457325" cy="661988"/>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30A7C2F5-8F6F-430C-844F-A663B46B355A}"/>
              </a:ext>
            </a:extLst>
          </p:cNvPr>
          <p:cNvGraphicFramePr>
            <a:graphicFrameLocks noChangeAspect="1"/>
          </p:cNvGraphicFramePr>
          <p:nvPr>
            <p:extLst>
              <p:ext uri="{D42A27DB-BD31-4B8C-83A1-F6EECF244321}">
                <p14:modId xmlns:p14="http://schemas.microsoft.com/office/powerpoint/2010/main" val="1605905039"/>
              </p:ext>
            </p:extLst>
          </p:nvPr>
        </p:nvGraphicFramePr>
        <p:xfrm>
          <a:off x="5980366" y="5941994"/>
          <a:ext cx="1673225" cy="661988"/>
        </p:xfrm>
        <a:graphic>
          <a:graphicData uri="http://schemas.openxmlformats.org/presentationml/2006/ole">
            <mc:AlternateContent xmlns:mc="http://schemas.openxmlformats.org/markup-compatibility/2006">
              <mc:Choice xmlns:v="urn:schemas-microsoft-com:vml" Requires="v">
                <p:oleObj spid="_x0000_s6613" name="Equation" r:id="rId26" imgW="1091880" imgH="431640" progId="Equation.DSMT4">
                  <p:embed/>
                </p:oleObj>
              </mc:Choice>
              <mc:Fallback>
                <p:oleObj name="Equation" r:id="rId26" imgW="1091880" imgH="431640" progId="Equation.DSMT4">
                  <p:embed/>
                  <p:pic>
                    <p:nvPicPr>
                      <p:cNvPr id="40" name="Object 39">
                        <a:extLst>
                          <a:ext uri="{FF2B5EF4-FFF2-40B4-BE49-F238E27FC236}">
                            <a16:creationId xmlns:a16="http://schemas.microsoft.com/office/drawing/2014/main" id="{76309E4A-F8BE-404C-B794-1EF0BE1F5465}"/>
                          </a:ext>
                        </a:extLst>
                      </p:cNvPr>
                      <p:cNvPicPr/>
                      <p:nvPr/>
                    </p:nvPicPr>
                    <p:blipFill>
                      <a:blip r:embed="rId27"/>
                      <a:stretch>
                        <a:fillRect/>
                      </a:stretch>
                    </p:blipFill>
                    <p:spPr>
                      <a:xfrm>
                        <a:off x="5980366" y="5941994"/>
                        <a:ext cx="1673225" cy="661988"/>
                      </a:xfrm>
                      <a:prstGeom prst="rect">
                        <a:avLst/>
                      </a:prstGeom>
                    </p:spPr>
                  </p:pic>
                </p:oleObj>
              </mc:Fallback>
            </mc:AlternateContent>
          </a:graphicData>
        </a:graphic>
      </p:graphicFrame>
      <p:cxnSp>
        <p:nvCxnSpPr>
          <p:cNvPr id="4" name="Straight Arrow Connector 3">
            <a:extLst>
              <a:ext uri="{FF2B5EF4-FFF2-40B4-BE49-F238E27FC236}">
                <a16:creationId xmlns:a16="http://schemas.microsoft.com/office/drawing/2014/main" id="{41046A6E-8A62-4D80-947D-5BB21DD0ED7B}"/>
              </a:ext>
            </a:extLst>
          </p:cNvPr>
          <p:cNvCxnSpPr>
            <a:cxnSpLocks/>
          </p:cNvCxnSpPr>
          <p:nvPr/>
        </p:nvCxnSpPr>
        <p:spPr>
          <a:xfrm flipH="1" flipV="1">
            <a:off x="7553739" y="5586803"/>
            <a:ext cx="1984111" cy="532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F1C8AF5-2195-4EDD-AD84-60AF8C7B9C13}"/>
              </a:ext>
            </a:extLst>
          </p:cNvPr>
          <p:cNvCxnSpPr>
            <a:cxnSpLocks/>
          </p:cNvCxnSpPr>
          <p:nvPr/>
        </p:nvCxnSpPr>
        <p:spPr>
          <a:xfrm flipH="1">
            <a:off x="7685041" y="6147099"/>
            <a:ext cx="1852809" cy="125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8" name="Object 47">
            <a:extLst>
              <a:ext uri="{FF2B5EF4-FFF2-40B4-BE49-F238E27FC236}">
                <a16:creationId xmlns:a16="http://schemas.microsoft.com/office/drawing/2014/main" id="{D97CE185-2625-4C97-B4BE-E45B0A1171C5}"/>
              </a:ext>
            </a:extLst>
          </p:cNvPr>
          <p:cNvGraphicFramePr>
            <a:graphicFrameLocks noChangeAspect="1"/>
          </p:cNvGraphicFramePr>
          <p:nvPr>
            <p:extLst>
              <p:ext uri="{D42A27DB-BD31-4B8C-83A1-F6EECF244321}">
                <p14:modId xmlns:p14="http://schemas.microsoft.com/office/powerpoint/2010/main" val="1918002477"/>
              </p:ext>
            </p:extLst>
          </p:nvPr>
        </p:nvGraphicFramePr>
        <p:xfrm>
          <a:off x="10482401" y="3036874"/>
          <a:ext cx="1200150" cy="381000"/>
        </p:xfrm>
        <a:graphic>
          <a:graphicData uri="http://schemas.openxmlformats.org/presentationml/2006/ole">
            <mc:AlternateContent xmlns:mc="http://schemas.openxmlformats.org/markup-compatibility/2006">
              <mc:Choice xmlns:v="urn:schemas-microsoft-com:vml" Requires="v">
                <p:oleObj spid="_x0000_s6614" name="Equation" r:id="rId28" imgW="761760" imgH="241200" progId="Equation.DSMT4">
                  <p:embed/>
                </p:oleObj>
              </mc:Choice>
              <mc:Fallback>
                <p:oleObj name="Equation" r:id="rId28" imgW="761760" imgH="241200" progId="Equation.DSMT4">
                  <p:embed/>
                  <p:pic>
                    <p:nvPicPr>
                      <p:cNvPr id="24" name="Object 23">
                        <a:extLst>
                          <a:ext uri="{FF2B5EF4-FFF2-40B4-BE49-F238E27FC236}">
                            <a16:creationId xmlns:a16="http://schemas.microsoft.com/office/drawing/2014/main" id="{AABB4B85-07F5-4825-84F3-5DD64BEFDA02}"/>
                          </a:ext>
                        </a:extLst>
                      </p:cNvPr>
                      <p:cNvPicPr/>
                      <p:nvPr/>
                    </p:nvPicPr>
                    <p:blipFill>
                      <a:blip r:embed="rId29"/>
                      <a:stretch>
                        <a:fillRect/>
                      </a:stretch>
                    </p:blipFill>
                    <p:spPr>
                      <a:xfrm>
                        <a:off x="10482401" y="3036874"/>
                        <a:ext cx="1200150" cy="381000"/>
                      </a:xfrm>
                      <a:prstGeom prst="rect">
                        <a:avLst/>
                      </a:prstGeom>
                      <a:solidFill>
                        <a:srgbClr val="CCFFCC"/>
                      </a:solidFill>
                    </p:spPr>
                  </p:pic>
                </p:oleObj>
              </mc:Fallback>
            </mc:AlternateContent>
          </a:graphicData>
        </a:graphic>
      </p:graphicFrame>
      <p:cxnSp>
        <p:nvCxnSpPr>
          <p:cNvPr id="49" name="Straight Arrow Connector 48">
            <a:extLst>
              <a:ext uri="{FF2B5EF4-FFF2-40B4-BE49-F238E27FC236}">
                <a16:creationId xmlns:a16="http://schemas.microsoft.com/office/drawing/2014/main" id="{5DEF8FC9-FE69-49A6-812A-5193524F1305}"/>
              </a:ext>
            </a:extLst>
          </p:cNvPr>
          <p:cNvCxnSpPr/>
          <p:nvPr/>
        </p:nvCxnSpPr>
        <p:spPr>
          <a:xfrm>
            <a:off x="9776623" y="3219754"/>
            <a:ext cx="5223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444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41"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F64D-77AA-4054-A2F7-4B959AC29B24}"/>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2" name="TextBox 31">
            <a:extLst>
              <a:ext uri="{FF2B5EF4-FFF2-40B4-BE49-F238E27FC236}">
                <a16:creationId xmlns:a16="http://schemas.microsoft.com/office/drawing/2014/main" id="{25053E50-0932-4ACC-A95E-CD113EDAAC04}"/>
              </a:ext>
            </a:extLst>
          </p:cNvPr>
          <p:cNvSpPr txBox="1"/>
          <p:nvPr/>
        </p:nvSpPr>
        <p:spPr>
          <a:xfrm>
            <a:off x="413825" y="964742"/>
            <a:ext cx="2189510" cy="369332"/>
          </a:xfrm>
          <a:prstGeom prst="rect">
            <a:avLst/>
          </a:prstGeom>
          <a:noFill/>
        </p:spPr>
        <p:txBody>
          <a:bodyPr wrap="none" rtlCol="0">
            <a:spAutoFit/>
          </a:bodyPr>
          <a:lstStyle/>
          <a:p>
            <a:r>
              <a:rPr lang="en-US" dirty="0">
                <a:solidFill>
                  <a:srgbClr val="00B050"/>
                </a:solidFill>
              </a:rPr>
              <a:t>3. Isothermal process</a:t>
            </a:r>
          </a:p>
        </p:txBody>
      </p:sp>
      <p:graphicFrame>
        <p:nvGraphicFramePr>
          <p:cNvPr id="33" name="Object 32">
            <a:extLst>
              <a:ext uri="{FF2B5EF4-FFF2-40B4-BE49-F238E27FC236}">
                <a16:creationId xmlns:a16="http://schemas.microsoft.com/office/drawing/2014/main" id="{6344DE8C-465B-4F84-924B-B259FF11D657}"/>
              </a:ext>
            </a:extLst>
          </p:cNvPr>
          <p:cNvGraphicFramePr>
            <a:graphicFrameLocks noChangeAspect="1"/>
          </p:cNvGraphicFramePr>
          <p:nvPr>
            <p:extLst>
              <p:ext uri="{D42A27DB-BD31-4B8C-83A1-F6EECF244321}">
                <p14:modId xmlns:p14="http://schemas.microsoft.com/office/powerpoint/2010/main" val="2267346955"/>
              </p:ext>
            </p:extLst>
          </p:nvPr>
        </p:nvGraphicFramePr>
        <p:xfrm>
          <a:off x="413825" y="1566798"/>
          <a:ext cx="1752905" cy="2546091"/>
        </p:xfrm>
        <a:graphic>
          <a:graphicData uri="http://schemas.openxmlformats.org/presentationml/2006/ole">
            <mc:AlternateContent xmlns:mc="http://schemas.openxmlformats.org/markup-compatibility/2006">
              <mc:Choice xmlns:v="urn:schemas-microsoft-com:vml" Requires="v">
                <p:oleObj spid="_x0000_s7512" name="Bitmap Image" r:id="rId3" imgW="2255238" imgH="3276884" progId="Paint.Picture">
                  <p:embed/>
                </p:oleObj>
              </mc:Choice>
              <mc:Fallback>
                <p:oleObj name="Bitmap Image" r:id="rId3" imgW="2255238" imgH="3276884" progId="Paint.Picture">
                  <p:embed/>
                  <p:pic>
                    <p:nvPicPr>
                      <p:cNvPr id="8" name="Object 7">
                        <a:extLst>
                          <a:ext uri="{FF2B5EF4-FFF2-40B4-BE49-F238E27FC236}">
                            <a16:creationId xmlns:a16="http://schemas.microsoft.com/office/drawing/2014/main" id="{80B0995E-2353-43F8-A8BA-A1A7036A5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825" y="1566798"/>
                        <a:ext cx="1752905" cy="2546091"/>
                      </a:xfrm>
                      <a:prstGeom prst="rect">
                        <a:avLst/>
                      </a:prstGeom>
                      <a:noFill/>
                    </p:spPr>
                  </p:pic>
                </p:oleObj>
              </mc:Fallback>
            </mc:AlternateContent>
          </a:graphicData>
        </a:graphic>
      </p:graphicFrame>
      <p:sp>
        <p:nvSpPr>
          <p:cNvPr id="34" name="Arrow: Down 33">
            <a:extLst>
              <a:ext uri="{FF2B5EF4-FFF2-40B4-BE49-F238E27FC236}">
                <a16:creationId xmlns:a16="http://schemas.microsoft.com/office/drawing/2014/main" id="{09605E25-2485-432A-8459-8D44D4697BC8}"/>
              </a:ext>
            </a:extLst>
          </p:cNvPr>
          <p:cNvSpPr/>
          <p:nvPr/>
        </p:nvSpPr>
        <p:spPr>
          <a:xfrm flipV="1">
            <a:off x="941140" y="3429000"/>
            <a:ext cx="576470" cy="53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5518BDE-1C08-48FC-B1E9-D51FDD31127D}"/>
              </a:ext>
            </a:extLst>
          </p:cNvPr>
          <p:cNvSpPr txBox="1"/>
          <p:nvPr/>
        </p:nvSpPr>
        <p:spPr>
          <a:xfrm>
            <a:off x="1077346" y="3464474"/>
            <a:ext cx="385042" cy="369332"/>
          </a:xfrm>
          <a:prstGeom prst="rect">
            <a:avLst/>
          </a:prstGeom>
          <a:noFill/>
        </p:spPr>
        <p:txBody>
          <a:bodyPr wrap="none" rtlCol="0">
            <a:spAutoFit/>
          </a:bodyPr>
          <a:lstStyle/>
          <a:p>
            <a:r>
              <a:rPr lang="en-US" dirty="0">
                <a:solidFill>
                  <a:schemeClr val="bg1"/>
                </a:solidFill>
              </a:rPr>
              <a:t>p</a:t>
            </a:r>
            <a:r>
              <a:rPr lang="en-US" baseline="-25000" dirty="0">
                <a:solidFill>
                  <a:schemeClr val="bg1"/>
                </a:solidFill>
              </a:rPr>
              <a:t>1</a:t>
            </a:r>
            <a:endParaRPr lang="en-US" dirty="0">
              <a:solidFill>
                <a:schemeClr val="bg1"/>
              </a:solidFill>
            </a:endParaRPr>
          </a:p>
        </p:txBody>
      </p:sp>
      <p:graphicFrame>
        <p:nvGraphicFramePr>
          <p:cNvPr id="36" name="Object 35">
            <a:extLst>
              <a:ext uri="{FF2B5EF4-FFF2-40B4-BE49-F238E27FC236}">
                <a16:creationId xmlns:a16="http://schemas.microsoft.com/office/drawing/2014/main" id="{FDAFFB48-3799-41FE-A5AF-6AB21677C8C1}"/>
              </a:ext>
            </a:extLst>
          </p:cNvPr>
          <p:cNvGraphicFramePr>
            <a:graphicFrameLocks noChangeAspect="1"/>
          </p:cNvGraphicFramePr>
          <p:nvPr>
            <p:extLst>
              <p:ext uri="{D42A27DB-BD31-4B8C-83A1-F6EECF244321}">
                <p14:modId xmlns:p14="http://schemas.microsoft.com/office/powerpoint/2010/main" val="1059268697"/>
              </p:ext>
            </p:extLst>
          </p:nvPr>
        </p:nvGraphicFramePr>
        <p:xfrm>
          <a:off x="2499815" y="1566798"/>
          <a:ext cx="1769724" cy="2585848"/>
        </p:xfrm>
        <a:graphic>
          <a:graphicData uri="http://schemas.openxmlformats.org/presentationml/2006/ole">
            <mc:AlternateContent xmlns:mc="http://schemas.openxmlformats.org/markup-compatibility/2006">
              <mc:Choice xmlns:v="urn:schemas-microsoft-com:vml" Requires="v">
                <p:oleObj spid="_x0000_s7513" name="Bitmap Image" r:id="rId5" imgW="2247619" imgH="3284505" progId="Paint.Picture">
                  <p:embed/>
                </p:oleObj>
              </mc:Choice>
              <mc:Fallback>
                <p:oleObj name="Bitmap Image" r:id="rId5" imgW="2247619" imgH="3284505" progId="Paint.Picture">
                  <p:embed/>
                  <p:pic>
                    <p:nvPicPr>
                      <p:cNvPr id="14" name="Object 13">
                        <a:extLst>
                          <a:ext uri="{FF2B5EF4-FFF2-40B4-BE49-F238E27FC236}">
                            <a16:creationId xmlns:a16="http://schemas.microsoft.com/office/drawing/2014/main" id="{3135FD69-8848-4D82-AE4E-D3FC491C7B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9815" y="1566798"/>
                        <a:ext cx="1769724" cy="2585848"/>
                      </a:xfrm>
                      <a:prstGeom prst="rect">
                        <a:avLst/>
                      </a:prstGeom>
                      <a:noFill/>
                    </p:spPr>
                  </p:pic>
                </p:oleObj>
              </mc:Fallback>
            </mc:AlternateContent>
          </a:graphicData>
        </a:graphic>
      </p:graphicFrame>
      <p:sp>
        <p:nvSpPr>
          <p:cNvPr id="37" name="Arrow: Down 36">
            <a:extLst>
              <a:ext uri="{FF2B5EF4-FFF2-40B4-BE49-F238E27FC236}">
                <a16:creationId xmlns:a16="http://schemas.microsoft.com/office/drawing/2014/main" id="{05E38F54-00A8-47F1-A86D-215CC145671C}"/>
              </a:ext>
            </a:extLst>
          </p:cNvPr>
          <p:cNvSpPr/>
          <p:nvPr/>
        </p:nvSpPr>
        <p:spPr>
          <a:xfrm flipV="1">
            <a:off x="3234295" y="2303272"/>
            <a:ext cx="470236" cy="604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3682C44-BC05-4C3E-B819-F3A278114B6C}"/>
              </a:ext>
            </a:extLst>
          </p:cNvPr>
          <p:cNvSpPr txBox="1"/>
          <p:nvPr/>
        </p:nvSpPr>
        <p:spPr>
          <a:xfrm>
            <a:off x="3289702" y="2345759"/>
            <a:ext cx="440003" cy="369332"/>
          </a:xfrm>
          <a:prstGeom prst="rect">
            <a:avLst/>
          </a:prstGeom>
          <a:noFill/>
        </p:spPr>
        <p:txBody>
          <a:bodyPr wrap="square" rtlCol="0">
            <a:spAutoFit/>
          </a:bodyPr>
          <a:lstStyle/>
          <a:p>
            <a:r>
              <a:rPr lang="en-US" dirty="0">
                <a:solidFill>
                  <a:schemeClr val="bg1"/>
                </a:solidFill>
              </a:rPr>
              <a:t>p</a:t>
            </a:r>
            <a:r>
              <a:rPr lang="en-US" baseline="-25000" dirty="0">
                <a:solidFill>
                  <a:schemeClr val="bg1"/>
                </a:solidFill>
              </a:rPr>
              <a:t>2</a:t>
            </a:r>
            <a:endParaRPr lang="en-US" dirty="0">
              <a:solidFill>
                <a:schemeClr val="bg1"/>
              </a:solidFill>
            </a:endParaRPr>
          </a:p>
        </p:txBody>
      </p:sp>
      <p:sp>
        <p:nvSpPr>
          <p:cNvPr id="39" name="TextBox 38">
            <a:extLst>
              <a:ext uri="{FF2B5EF4-FFF2-40B4-BE49-F238E27FC236}">
                <a16:creationId xmlns:a16="http://schemas.microsoft.com/office/drawing/2014/main" id="{A0B9589F-36A7-45BC-B551-2FC4AB0BFA71}"/>
              </a:ext>
            </a:extLst>
          </p:cNvPr>
          <p:cNvSpPr txBox="1"/>
          <p:nvPr/>
        </p:nvSpPr>
        <p:spPr>
          <a:xfrm>
            <a:off x="4945899" y="1056404"/>
            <a:ext cx="7264104" cy="369332"/>
          </a:xfrm>
          <a:prstGeom prst="rect">
            <a:avLst/>
          </a:prstGeom>
          <a:noFill/>
        </p:spPr>
        <p:txBody>
          <a:bodyPr wrap="none" rtlCol="0">
            <a:spAutoFit/>
          </a:bodyPr>
          <a:lstStyle/>
          <a:p>
            <a:r>
              <a:rPr lang="en-US" dirty="0"/>
              <a:t>Isothermal means constant temperature.  Temperature can be constant if….</a:t>
            </a:r>
          </a:p>
        </p:txBody>
      </p:sp>
      <p:graphicFrame>
        <p:nvGraphicFramePr>
          <p:cNvPr id="40" name="Object 39">
            <a:extLst>
              <a:ext uri="{FF2B5EF4-FFF2-40B4-BE49-F238E27FC236}">
                <a16:creationId xmlns:a16="http://schemas.microsoft.com/office/drawing/2014/main" id="{82865FAE-D84F-4B60-A4F5-9B0FF90655EC}"/>
              </a:ext>
            </a:extLst>
          </p:cNvPr>
          <p:cNvGraphicFramePr>
            <a:graphicFrameLocks noChangeAspect="1"/>
          </p:cNvGraphicFramePr>
          <p:nvPr>
            <p:extLst>
              <p:ext uri="{D42A27DB-BD31-4B8C-83A1-F6EECF244321}">
                <p14:modId xmlns:p14="http://schemas.microsoft.com/office/powerpoint/2010/main" val="1493640300"/>
              </p:ext>
            </p:extLst>
          </p:nvPr>
        </p:nvGraphicFramePr>
        <p:xfrm>
          <a:off x="5723419" y="3303571"/>
          <a:ext cx="415925" cy="342900"/>
        </p:xfrm>
        <a:graphic>
          <a:graphicData uri="http://schemas.openxmlformats.org/presentationml/2006/ole">
            <mc:AlternateContent xmlns:mc="http://schemas.openxmlformats.org/markup-compatibility/2006">
              <mc:Choice xmlns:v="urn:schemas-microsoft-com:vml" Requires="v">
                <p:oleObj spid="_x0000_s7514" name="Equation" r:id="rId7" imgW="291960" imgH="241200" progId="Equation.DSMT4">
                  <p:embed/>
                </p:oleObj>
              </mc:Choice>
              <mc:Fallback>
                <p:oleObj name="Equation" r:id="rId7" imgW="291960" imgH="241200" progId="Equation.DSMT4">
                  <p:embed/>
                  <p:pic>
                    <p:nvPicPr>
                      <p:cNvPr id="33" name="Object 32">
                        <a:extLst>
                          <a:ext uri="{FF2B5EF4-FFF2-40B4-BE49-F238E27FC236}">
                            <a16:creationId xmlns:a16="http://schemas.microsoft.com/office/drawing/2014/main" id="{5BF372C4-70A2-451D-A532-67A82FD333E2}"/>
                          </a:ext>
                        </a:extLst>
                      </p:cNvPr>
                      <p:cNvPicPr/>
                      <p:nvPr/>
                    </p:nvPicPr>
                    <p:blipFill>
                      <a:blip r:embed="rId8"/>
                      <a:stretch>
                        <a:fillRect/>
                      </a:stretch>
                    </p:blipFill>
                    <p:spPr>
                      <a:xfrm>
                        <a:off x="5723419" y="3303571"/>
                        <a:ext cx="415925" cy="342900"/>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7711FF89-FD80-4FBD-B034-56D7D6A04850}"/>
              </a:ext>
            </a:extLst>
          </p:cNvPr>
          <p:cNvGraphicFramePr>
            <a:graphicFrameLocks noChangeAspect="1"/>
          </p:cNvGraphicFramePr>
          <p:nvPr>
            <p:extLst>
              <p:ext uri="{D42A27DB-BD31-4B8C-83A1-F6EECF244321}">
                <p14:modId xmlns:p14="http://schemas.microsoft.com/office/powerpoint/2010/main" val="3639061734"/>
              </p:ext>
            </p:extLst>
          </p:nvPr>
        </p:nvGraphicFramePr>
        <p:xfrm>
          <a:off x="6179100" y="3133329"/>
          <a:ext cx="792162" cy="703262"/>
        </p:xfrm>
        <a:graphic>
          <a:graphicData uri="http://schemas.openxmlformats.org/presentationml/2006/ole">
            <mc:AlternateContent xmlns:mc="http://schemas.openxmlformats.org/markup-compatibility/2006">
              <mc:Choice xmlns:v="urn:schemas-microsoft-com:vml" Requires="v">
                <p:oleObj spid="_x0000_s7515" name="Equation" r:id="rId9" imgW="558720" imgH="495000" progId="Equation.DSMT4">
                  <p:embed/>
                </p:oleObj>
              </mc:Choice>
              <mc:Fallback>
                <p:oleObj name="Equation" r:id="rId9" imgW="558720" imgH="495000" progId="Equation.DSMT4">
                  <p:embed/>
                  <p:pic>
                    <p:nvPicPr>
                      <p:cNvPr id="34" name="Object 33">
                        <a:extLst>
                          <a:ext uri="{FF2B5EF4-FFF2-40B4-BE49-F238E27FC236}">
                            <a16:creationId xmlns:a16="http://schemas.microsoft.com/office/drawing/2014/main" id="{09ECD127-E261-4D84-8C47-01654EF6E3A4}"/>
                          </a:ext>
                        </a:extLst>
                      </p:cNvPr>
                      <p:cNvPicPr/>
                      <p:nvPr/>
                    </p:nvPicPr>
                    <p:blipFill>
                      <a:blip r:embed="rId10"/>
                      <a:stretch>
                        <a:fillRect/>
                      </a:stretch>
                    </p:blipFill>
                    <p:spPr>
                      <a:xfrm>
                        <a:off x="6179100" y="3133329"/>
                        <a:ext cx="792162" cy="703262"/>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F28DFC4F-F993-4AB0-AC41-40EC0370814C}"/>
              </a:ext>
            </a:extLst>
          </p:cNvPr>
          <p:cNvGraphicFramePr>
            <a:graphicFrameLocks noChangeAspect="1"/>
          </p:cNvGraphicFramePr>
          <p:nvPr>
            <p:extLst>
              <p:ext uri="{D42A27DB-BD31-4B8C-83A1-F6EECF244321}">
                <p14:modId xmlns:p14="http://schemas.microsoft.com/office/powerpoint/2010/main" val="1142346183"/>
              </p:ext>
            </p:extLst>
          </p:nvPr>
        </p:nvGraphicFramePr>
        <p:xfrm>
          <a:off x="6971262" y="3133329"/>
          <a:ext cx="1208088" cy="701675"/>
        </p:xfrm>
        <a:graphic>
          <a:graphicData uri="http://schemas.openxmlformats.org/presentationml/2006/ole">
            <mc:AlternateContent xmlns:mc="http://schemas.openxmlformats.org/markup-compatibility/2006">
              <mc:Choice xmlns:v="urn:schemas-microsoft-com:vml" Requires="v">
                <p:oleObj spid="_x0000_s7516" name="Equation" r:id="rId11" imgW="850680" imgH="495000" progId="Equation.DSMT4">
                  <p:embed/>
                </p:oleObj>
              </mc:Choice>
              <mc:Fallback>
                <p:oleObj name="Equation" r:id="rId11" imgW="850680" imgH="495000" progId="Equation.DSMT4">
                  <p:embed/>
                  <p:pic>
                    <p:nvPicPr>
                      <p:cNvPr id="35" name="Object 34">
                        <a:extLst>
                          <a:ext uri="{FF2B5EF4-FFF2-40B4-BE49-F238E27FC236}">
                            <a16:creationId xmlns:a16="http://schemas.microsoft.com/office/drawing/2014/main" id="{C9864C08-2563-4FFB-B543-5F9B699E164E}"/>
                          </a:ext>
                        </a:extLst>
                      </p:cNvPr>
                      <p:cNvPicPr/>
                      <p:nvPr/>
                    </p:nvPicPr>
                    <p:blipFill>
                      <a:blip r:embed="rId12"/>
                      <a:stretch>
                        <a:fillRect/>
                      </a:stretch>
                    </p:blipFill>
                    <p:spPr>
                      <a:xfrm>
                        <a:off x="6971262" y="3133329"/>
                        <a:ext cx="1208088" cy="701675"/>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95A92B53-D689-4387-A2B9-33B3419592E0}"/>
              </a:ext>
            </a:extLst>
          </p:cNvPr>
          <p:cNvSpPr txBox="1"/>
          <p:nvPr/>
        </p:nvSpPr>
        <p:spPr>
          <a:xfrm>
            <a:off x="4990485" y="2639739"/>
            <a:ext cx="1455976" cy="369332"/>
          </a:xfrm>
          <a:prstGeom prst="rect">
            <a:avLst/>
          </a:prstGeom>
          <a:noFill/>
        </p:spPr>
        <p:txBody>
          <a:bodyPr wrap="none" rtlCol="0">
            <a:spAutoFit/>
          </a:bodyPr>
          <a:lstStyle/>
          <a:p>
            <a:r>
              <a:rPr lang="en-US" dirty="0"/>
              <a:t>What is </a:t>
            </a:r>
            <a:r>
              <a:rPr lang="en-US" dirty="0" err="1"/>
              <a:t>W</a:t>
            </a:r>
            <a:r>
              <a:rPr lang="en-US" baseline="-25000" dirty="0" err="1"/>
              <a:t>gas</a:t>
            </a:r>
            <a:r>
              <a:rPr lang="en-US" dirty="0"/>
              <a:t>?</a:t>
            </a:r>
          </a:p>
        </p:txBody>
      </p:sp>
      <p:sp>
        <p:nvSpPr>
          <p:cNvPr id="44" name="TextBox 43">
            <a:extLst>
              <a:ext uri="{FF2B5EF4-FFF2-40B4-BE49-F238E27FC236}">
                <a16:creationId xmlns:a16="http://schemas.microsoft.com/office/drawing/2014/main" id="{5D3526F0-216D-4A04-B0A1-34F75C43EDAF}"/>
              </a:ext>
            </a:extLst>
          </p:cNvPr>
          <p:cNvSpPr txBox="1"/>
          <p:nvPr/>
        </p:nvSpPr>
        <p:spPr>
          <a:xfrm>
            <a:off x="5084654" y="4647272"/>
            <a:ext cx="1208472" cy="369332"/>
          </a:xfrm>
          <a:prstGeom prst="rect">
            <a:avLst/>
          </a:prstGeom>
          <a:noFill/>
        </p:spPr>
        <p:txBody>
          <a:bodyPr wrap="none" rtlCol="0">
            <a:spAutoFit/>
          </a:bodyPr>
          <a:lstStyle/>
          <a:p>
            <a:r>
              <a:rPr lang="en-US" dirty="0"/>
              <a:t>What is Q?</a:t>
            </a:r>
          </a:p>
        </p:txBody>
      </p:sp>
      <p:graphicFrame>
        <p:nvGraphicFramePr>
          <p:cNvPr id="46" name="Object 45">
            <a:extLst>
              <a:ext uri="{FF2B5EF4-FFF2-40B4-BE49-F238E27FC236}">
                <a16:creationId xmlns:a16="http://schemas.microsoft.com/office/drawing/2014/main" id="{C38A24DB-47FC-4114-BB8F-7E2C2D2D167C}"/>
              </a:ext>
            </a:extLst>
          </p:cNvPr>
          <p:cNvGraphicFramePr>
            <a:graphicFrameLocks noChangeAspect="1"/>
          </p:cNvGraphicFramePr>
          <p:nvPr>
            <p:extLst>
              <p:ext uri="{D42A27DB-BD31-4B8C-83A1-F6EECF244321}">
                <p14:modId xmlns:p14="http://schemas.microsoft.com/office/powerpoint/2010/main" val="1102952440"/>
              </p:ext>
            </p:extLst>
          </p:nvPr>
        </p:nvGraphicFramePr>
        <p:xfrm>
          <a:off x="5868528" y="5149479"/>
          <a:ext cx="1229880" cy="339127"/>
        </p:xfrm>
        <a:graphic>
          <a:graphicData uri="http://schemas.openxmlformats.org/presentationml/2006/ole">
            <mc:AlternateContent xmlns:mc="http://schemas.openxmlformats.org/markup-compatibility/2006">
              <mc:Choice xmlns:v="urn:schemas-microsoft-com:vml" Requires="v">
                <p:oleObj spid="_x0000_s7517" name="Equation" r:id="rId13" imgW="876240" imgH="241200" progId="Equation.DSMT4">
                  <p:embed/>
                </p:oleObj>
              </mc:Choice>
              <mc:Fallback>
                <p:oleObj name="Equation" r:id="rId13" imgW="876240" imgH="241200" progId="Equation.DSMT4">
                  <p:embed/>
                  <p:pic>
                    <p:nvPicPr>
                      <p:cNvPr id="39" name="Object 38">
                        <a:extLst>
                          <a:ext uri="{FF2B5EF4-FFF2-40B4-BE49-F238E27FC236}">
                            <a16:creationId xmlns:a16="http://schemas.microsoft.com/office/drawing/2014/main" id="{59723027-A9B4-4DAD-BFD6-AE2600889265}"/>
                          </a:ext>
                        </a:extLst>
                      </p:cNvPr>
                      <p:cNvPicPr/>
                      <p:nvPr/>
                    </p:nvPicPr>
                    <p:blipFill>
                      <a:blip r:embed="rId14"/>
                      <a:stretch>
                        <a:fillRect/>
                      </a:stretch>
                    </p:blipFill>
                    <p:spPr>
                      <a:xfrm>
                        <a:off x="5868528" y="5149479"/>
                        <a:ext cx="1229880" cy="339127"/>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C8BB3F38-4F4B-4548-BEB3-72660AB856B1}"/>
              </a:ext>
            </a:extLst>
          </p:cNvPr>
          <p:cNvGraphicFramePr>
            <a:graphicFrameLocks noChangeAspect="1"/>
          </p:cNvGraphicFramePr>
          <p:nvPr>
            <p:extLst>
              <p:ext uri="{D42A27DB-BD31-4B8C-83A1-F6EECF244321}">
                <p14:modId xmlns:p14="http://schemas.microsoft.com/office/powerpoint/2010/main" val="2119156322"/>
              </p:ext>
            </p:extLst>
          </p:nvPr>
        </p:nvGraphicFramePr>
        <p:xfrm>
          <a:off x="6040438" y="5473700"/>
          <a:ext cx="2446337" cy="668338"/>
        </p:xfrm>
        <a:graphic>
          <a:graphicData uri="http://schemas.openxmlformats.org/presentationml/2006/ole">
            <mc:AlternateContent xmlns:mc="http://schemas.openxmlformats.org/markup-compatibility/2006">
              <mc:Choice xmlns:v="urn:schemas-microsoft-com:vml" Requires="v">
                <p:oleObj spid="_x0000_s7518" name="Equation" r:id="rId15" imgW="1765080" imgH="482400" progId="Equation.DSMT4">
                  <p:embed/>
                </p:oleObj>
              </mc:Choice>
              <mc:Fallback>
                <p:oleObj name="Equation" r:id="rId15" imgW="1765080" imgH="482400" progId="Equation.DSMT4">
                  <p:embed/>
                  <p:pic>
                    <p:nvPicPr>
                      <p:cNvPr id="40" name="Object 39">
                        <a:extLst>
                          <a:ext uri="{FF2B5EF4-FFF2-40B4-BE49-F238E27FC236}">
                            <a16:creationId xmlns:a16="http://schemas.microsoft.com/office/drawing/2014/main" id="{76309E4A-F8BE-404C-B794-1EF0BE1F5465}"/>
                          </a:ext>
                        </a:extLst>
                      </p:cNvPr>
                      <p:cNvPicPr/>
                      <p:nvPr/>
                    </p:nvPicPr>
                    <p:blipFill>
                      <a:blip r:embed="rId16"/>
                      <a:stretch>
                        <a:fillRect/>
                      </a:stretch>
                    </p:blipFill>
                    <p:spPr>
                      <a:xfrm>
                        <a:off x="6040438" y="5473700"/>
                        <a:ext cx="2446337" cy="668338"/>
                      </a:xfrm>
                      <a:prstGeom prst="rect">
                        <a:avLst/>
                      </a:prstGeom>
                    </p:spPr>
                  </p:pic>
                </p:oleObj>
              </mc:Fallback>
            </mc:AlternateContent>
          </a:graphicData>
        </a:graphic>
      </p:graphicFrame>
      <p:sp>
        <p:nvSpPr>
          <p:cNvPr id="48" name="Rectangle 47">
            <a:extLst>
              <a:ext uri="{FF2B5EF4-FFF2-40B4-BE49-F238E27FC236}">
                <a16:creationId xmlns:a16="http://schemas.microsoft.com/office/drawing/2014/main" id="{19CFB86F-5DDC-4016-9F49-D6B8F26DEF74}"/>
              </a:ext>
            </a:extLst>
          </p:cNvPr>
          <p:cNvSpPr/>
          <p:nvPr/>
        </p:nvSpPr>
        <p:spPr>
          <a:xfrm>
            <a:off x="5365636" y="1466463"/>
            <a:ext cx="6541071" cy="1077218"/>
          </a:xfrm>
          <a:prstGeom prst="rect">
            <a:avLst/>
          </a:prstGeom>
        </p:spPr>
        <p:txBody>
          <a:bodyPr wrap="square">
            <a:spAutoFit/>
          </a:bodyPr>
          <a:lstStyle/>
          <a:p>
            <a:pPr marL="285750" indent="-285750">
              <a:buFont typeface="Arial" panose="020B0604020202020204" pitchFamily="34" charset="0"/>
              <a:buChar char="•"/>
            </a:pPr>
            <a:r>
              <a:rPr lang="en-US" sz="1600" dirty="0"/>
              <a:t>so as gas’s volume increases, and it does work, its temperature (and pressure) will drop.  Heat must be added at rate sufficient to keep the temperature constant.  This is usually done by putting the gas in contact with a large </a:t>
            </a:r>
            <a:r>
              <a:rPr lang="en-US" sz="1600" i="1" dirty="0"/>
              <a:t>thermal reservoir </a:t>
            </a:r>
            <a:r>
              <a:rPr lang="en-US" sz="1600" dirty="0"/>
              <a:t>at that same temperature.</a:t>
            </a:r>
          </a:p>
        </p:txBody>
      </p:sp>
      <p:pic>
        <p:nvPicPr>
          <p:cNvPr id="49" name="Picture 48">
            <a:extLst>
              <a:ext uri="{FF2B5EF4-FFF2-40B4-BE49-F238E27FC236}">
                <a16:creationId xmlns:a16="http://schemas.microsoft.com/office/drawing/2014/main" id="{D5184574-7B80-46A5-8252-E78749193A5A}"/>
              </a:ext>
            </a:extLst>
          </p:cNvPr>
          <p:cNvPicPr>
            <a:picLocks noChangeAspect="1"/>
          </p:cNvPicPr>
          <p:nvPr/>
        </p:nvPicPr>
        <p:blipFill>
          <a:blip r:embed="rId17"/>
          <a:stretch>
            <a:fillRect/>
          </a:stretch>
        </p:blipFill>
        <p:spPr>
          <a:xfrm>
            <a:off x="3080286" y="4733337"/>
            <a:ext cx="633047" cy="956211"/>
          </a:xfrm>
          <a:prstGeom prst="rect">
            <a:avLst/>
          </a:prstGeom>
        </p:spPr>
      </p:pic>
      <p:sp>
        <p:nvSpPr>
          <p:cNvPr id="50" name="Arrow: Up 49">
            <a:extLst>
              <a:ext uri="{FF2B5EF4-FFF2-40B4-BE49-F238E27FC236}">
                <a16:creationId xmlns:a16="http://schemas.microsoft.com/office/drawing/2014/main" id="{A97B0A2D-B323-4773-8B6C-FCFFF43B4438}"/>
              </a:ext>
            </a:extLst>
          </p:cNvPr>
          <p:cNvSpPr/>
          <p:nvPr/>
        </p:nvSpPr>
        <p:spPr>
          <a:xfrm>
            <a:off x="3066204" y="4137797"/>
            <a:ext cx="683461" cy="683312"/>
          </a:xfrm>
          <a:prstGeom prst="upArrow">
            <a:avLst>
              <a:gd name="adj1" fmla="val 50000"/>
              <a:gd name="adj2" fmla="val 53403"/>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TextBox 50">
            <a:extLst>
              <a:ext uri="{FF2B5EF4-FFF2-40B4-BE49-F238E27FC236}">
                <a16:creationId xmlns:a16="http://schemas.microsoft.com/office/drawing/2014/main" id="{CC3EAB25-BCA4-47CF-9344-301010C147E1}"/>
              </a:ext>
            </a:extLst>
          </p:cNvPr>
          <p:cNvSpPr txBox="1"/>
          <p:nvPr/>
        </p:nvSpPr>
        <p:spPr>
          <a:xfrm>
            <a:off x="3199507" y="4364005"/>
            <a:ext cx="340158" cy="369332"/>
          </a:xfrm>
          <a:prstGeom prst="rect">
            <a:avLst/>
          </a:prstGeom>
          <a:noFill/>
        </p:spPr>
        <p:txBody>
          <a:bodyPr wrap="none" rtlCol="0">
            <a:spAutoFit/>
          </a:bodyPr>
          <a:lstStyle/>
          <a:p>
            <a:r>
              <a:rPr lang="en-US" dirty="0">
                <a:solidFill>
                  <a:schemeClr val="bg1"/>
                </a:solidFill>
              </a:rPr>
              <a:t>Q</a:t>
            </a:r>
          </a:p>
        </p:txBody>
      </p:sp>
      <p:graphicFrame>
        <p:nvGraphicFramePr>
          <p:cNvPr id="52" name="Object 51">
            <a:extLst>
              <a:ext uri="{FF2B5EF4-FFF2-40B4-BE49-F238E27FC236}">
                <a16:creationId xmlns:a16="http://schemas.microsoft.com/office/drawing/2014/main" id="{BBE45BE0-EE66-4816-AA40-B781E29BC80A}"/>
              </a:ext>
            </a:extLst>
          </p:cNvPr>
          <p:cNvGraphicFramePr>
            <a:graphicFrameLocks noChangeAspect="1"/>
          </p:cNvGraphicFramePr>
          <p:nvPr>
            <p:extLst>
              <p:ext uri="{D42A27DB-BD31-4B8C-83A1-F6EECF244321}">
                <p14:modId xmlns:p14="http://schemas.microsoft.com/office/powerpoint/2010/main" val="1631592963"/>
              </p:ext>
            </p:extLst>
          </p:nvPr>
        </p:nvGraphicFramePr>
        <p:xfrm>
          <a:off x="8212446" y="3098958"/>
          <a:ext cx="1189038" cy="701675"/>
        </p:xfrm>
        <a:graphic>
          <a:graphicData uri="http://schemas.openxmlformats.org/presentationml/2006/ole">
            <mc:AlternateContent xmlns:mc="http://schemas.openxmlformats.org/markup-compatibility/2006">
              <mc:Choice xmlns:v="urn:schemas-microsoft-com:vml" Requires="v">
                <p:oleObj spid="_x0000_s7519" name="Equation" r:id="rId18" imgW="838080" imgH="495000" progId="Equation.DSMT4">
                  <p:embed/>
                </p:oleObj>
              </mc:Choice>
              <mc:Fallback>
                <p:oleObj name="Equation" r:id="rId18" imgW="838080" imgH="495000" progId="Equation.DSMT4">
                  <p:embed/>
                  <p:pic>
                    <p:nvPicPr>
                      <p:cNvPr id="45" name="Object 44">
                        <a:extLst>
                          <a:ext uri="{FF2B5EF4-FFF2-40B4-BE49-F238E27FC236}">
                            <a16:creationId xmlns:a16="http://schemas.microsoft.com/office/drawing/2014/main" id="{E022ACF2-9063-4CFB-AF96-DD1F38D36888}"/>
                          </a:ext>
                        </a:extLst>
                      </p:cNvPr>
                      <p:cNvPicPr/>
                      <p:nvPr/>
                    </p:nvPicPr>
                    <p:blipFill>
                      <a:blip r:embed="rId19"/>
                      <a:stretch>
                        <a:fillRect/>
                      </a:stretch>
                    </p:blipFill>
                    <p:spPr>
                      <a:xfrm>
                        <a:off x="8212446" y="3098958"/>
                        <a:ext cx="1189038" cy="701675"/>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30E36CCF-8602-44F5-AC44-7BE19D3B84F8}"/>
              </a:ext>
            </a:extLst>
          </p:cNvPr>
          <p:cNvGraphicFramePr>
            <a:graphicFrameLocks noChangeAspect="1"/>
          </p:cNvGraphicFramePr>
          <p:nvPr>
            <p:extLst>
              <p:ext uri="{D42A27DB-BD31-4B8C-83A1-F6EECF244321}">
                <p14:modId xmlns:p14="http://schemas.microsoft.com/office/powerpoint/2010/main" val="2575524363"/>
              </p:ext>
            </p:extLst>
          </p:nvPr>
        </p:nvGraphicFramePr>
        <p:xfrm>
          <a:off x="9382539" y="3088319"/>
          <a:ext cx="1370013" cy="682625"/>
        </p:xfrm>
        <a:graphic>
          <a:graphicData uri="http://schemas.openxmlformats.org/presentationml/2006/ole">
            <mc:AlternateContent xmlns:mc="http://schemas.openxmlformats.org/markup-compatibility/2006">
              <mc:Choice xmlns:v="urn:schemas-microsoft-com:vml" Requires="v">
                <p:oleObj spid="_x0000_s7520" name="Equation" r:id="rId20" imgW="965160" imgH="482400" progId="Equation.DSMT4">
                  <p:embed/>
                </p:oleObj>
              </mc:Choice>
              <mc:Fallback>
                <p:oleObj name="Equation" r:id="rId20" imgW="965160" imgH="482400" progId="Equation.DSMT4">
                  <p:embed/>
                  <p:pic>
                    <p:nvPicPr>
                      <p:cNvPr id="52" name="Object 51">
                        <a:extLst>
                          <a:ext uri="{FF2B5EF4-FFF2-40B4-BE49-F238E27FC236}">
                            <a16:creationId xmlns:a16="http://schemas.microsoft.com/office/drawing/2014/main" id="{BBE45BE0-EE66-4816-AA40-B781E29BC80A}"/>
                          </a:ext>
                        </a:extLst>
                      </p:cNvPr>
                      <p:cNvPicPr/>
                      <p:nvPr/>
                    </p:nvPicPr>
                    <p:blipFill>
                      <a:blip r:embed="rId21"/>
                      <a:stretch>
                        <a:fillRect/>
                      </a:stretch>
                    </p:blipFill>
                    <p:spPr>
                      <a:xfrm>
                        <a:off x="9382539" y="3088319"/>
                        <a:ext cx="1370013" cy="682625"/>
                      </a:xfrm>
                      <a:prstGeom prst="rect">
                        <a:avLst/>
                      </a:prstGeom>
                    </p:spPr>
                  </p:pic>
                </p:oleObj>
              </mc:Fallback>
            </mc:AlternateContent>
          </a:graphicData>
        </a:graphic>
      </p:graphicFrame>
      <p:graphicFrame>
        <p:nvGraphicFramePr>
          <p:cNvPr id="61" name="Object 60">
            <a:extLst>
              <a:ext uri="{FF2B5EF4-FFF2-40B4-BE49-F238E27FC236}">
                <a16:creationId xmlns:a16="http://schemas.microsoft.com/office/drawing/2014/main" id="{77C79DB1-BE1B-4540-B5E1-84446AFCEC29}"/>
              </a:ext>
            </a:extLst>
          </p:cNvPr>
          <p:cNvGraphicFramePr>
            <a:graphicFrameLocks noChangeAspect="1"/>
          </p:cNvGraphicFramePr>
          <p:nvPr>
            <p:extLst>
              <p:ext uri="{D42A27DB-BD31-4B8C-83A1-F6EECF244321}">
                <p14:modId xmlns:p14="http://schemas.microsoft.com/office/powerpoint/2010/main" val="1393096221"/>
              </p:ext>
            </p:extLst>
          </p:nvPr>
        </p:nvGraphicFramePr>
        <p:xfrm>
          <a:off x="6083312" y="6090345"/>
          <a:ext cx="1355725" cy="668338"/>
        </p:xfrm>
        <a:graphic>
          <a:graphicData uri="http://schemas.openxmlformats.org/presentationml/2006/ole">
            <mc:AlternateContent xmlns:mc="http://schemas.openxmlformats.org/markup-compatibility/2006">
              <mc:Choice xmlns:v="urn:schemas-microsoft-com:vml" Requires="v">
                <p:oleObj spid="_x0000_s7521" name="Equation" r:id="rId22" imgW="977760" imgH="482400" progId="Equation.DSMT4">
                  <p:embed/>
                </p:oleObj>
              </mc:Choice>
              <mc:Fallback>
                <p:oleObj name="Equation" r:id="rId22" imgW="977760" imgH="482400" progId="Equation.DSMT4">
                  <p:embed/>
                  <p:pic>
                    <p:nvPicPr>
                      <p:cNvPr id="47" name="Object 46">
                        <a:extLst>
                          <a:ext uri="{FF2B5EF4-FFF2-40B4-BE49-F238E27FC236}">
                            <a16:creationId xmlns:a16="http://schemas.microsoft.com/office/drawing/2014/main" id="{C8BB3F38-4F4B-4548-BEB3-72660AB856B1}"/>
                          </a:ext>
                        </a:extLst>
                      </p:cNvPr>
                      <p:cNvPicPr/>
                      <p:nvPr/>
                    </p:nvPicPr>
                    <p:blipFill>
                      <a:blip r:embed="rId23"/>
                      <a:stretch>
                        <a:fillRect/>
                      </a:stretch>
                    </p:blipFill>
                    <p:spPr>
                      <a:xfrm>
                        <a:off x="6083312" y="6090345"/>
                        <a:ext cx="1355725" cy="668338"/>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010216F5-5796-48BF-AEDA-1A2E902D5D28}"/>
              </a:ext>
            </a:extLst>
          </p:cNvPr>
          <p:cNvGraphicFramePr>
            <a:graphicFrameLocks noChangeAspect="1"/>
          </p:cNvGraphicFramePr>
          <p:nvPr>
            <p:extLst>
              <p:ext uri="{D42A27DB-BD31-4B8C-83A1-F6EECF244321}">
                <p14:modId xmlns:p14="http://schemas.microsoft.com/office/powerpoint/2010/main" val="1380261829"/>
              </p:ext>
            </p:extLst>
          </p:nvPr>
        </p:nvGraphicFramePr>
        <p:xfrm>
          <a:off x="5718473" y="3880174"/>
          <a:ext cx="1790700" cy="685800"/>
        </p:xfrm>
        <a:graphic>
          <a:graphicData uri="http://schemas.openxmlformats.org/presentationml/2006/ole">
            <mc:AlternateContent xmlns:mc="http://schemas.openxmlformats.org/markup-compatibility/2006">
              <mc:Choice xmlns:v="urn:schemas-microsoft-com:vml" Requires="v">
                <p:oleObj spid="_x0000_s7522" name="Equation" r:id="rId24" imgW="1257120" imgH="482400" progId="Equation.DSMT4">
                  <p:embed/>
                </p:oleObj>
              </mc:Choice>
              <mc:Fallback>
                <p:oleObj name="Equation" r:id="rId24" imgW="1257120" imgH="482400" progId="Equation.DSMT4">
                  <p:embed/>
                  <p:pic>
                    <p:nvPicPr>
                      <p:cNvPr id="40" name="Object 39">
                        <a:extLst>
                          <a:ext uri="{FF2B5EF4-FFF2-40B4-BE49-F238E27FC236}">
                            <a16:creationId xmlns:a16="http://schemas.microsoft.com/office/drawing/2014/main" id="{82865FAE-D84F-4B60-A4F5-9B0FF90655EC}"/>
                          </a:ext>
                        </a:extLst>
                      </p:cNvPr>
                      <p:cNvPicPr/>
                      <p:nvPr/>
                    </p:nvPicPr>
                    <p:blipFill>
                      <a:blip r:embed="rId25"/>
                      <a:stretch>
                        <a:fillRect/>
                      </a:stretch>
                    </p:blipFill>
                    <p:spPr>
                      <a:xfrm>
                        <a:off x="5718473" y="3880174"/>
                        <a:ext cx="1790700" cy="6858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612440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3" grpId="0"/>
      <p:bldP spid="44"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7F64D-77AA-4054-A2F7-4B959AC29B24}"/>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2" name="TextBox 31">
            <a:extLst>
              <a:ext uri="{FF2B5EF4-FFF2-40B4-BE49-F238E27FC236}">
                <a16:creationId xmlns:a16="http://schemas.microsoft.com/office/drawing/2014/main" id="{25053E50-0932-4ACC-A95E-CD113EDAAC04}"/>
              </a:ext>
            </a:extLst>
          </p:cNvPr>
          <p:cNvSpPr txBox="1"/>
          <p:nvPr/>
        </p:nvSpPr>
        <p:spPr>
          <a:xfrm>
            <a:off x="413825" y="964742"/>
            <a:ext cx="2108334" cy="369332"/>
          </a:xfrm>
          <a:prstGeom prst="rect">
            <a:avLst/>
          </a:prstGeom>
          <a:noFill/>
        </p:spPr>
        <p:txBody>
          <a:bodyPr wrap="none" rtlCol="0">
            <a:spAutoFit/>
          </a:bodyPr>
          <a:lstStyle/>
          <a:p>
            <a:r>
              <a:rPr lang="en-US" dirty="0">
                <a:solidFill>
                  <a:srgbClr val="00B050"/>
                </a:solidFill>
              </a:rPr>
              <a:t>4. Isentropic process</a:t>
            </a:r>
          </a:p>
        </p:txBody>
      </p:sp>
      <p:graphicFrame>
        <p:nvGraphicFramePr>
          <p:cNvPr id="33" name="Object 32">
            <a:extLst>
              <a:ext uri="{FF2B5EF4-FFF2-40B4-BE49-F238E27FC236}">
                <a16:creationId xmlns:a16="http://schemas.microsoft.com/office/drawing/2014/main" id="{6344DE8C-465B-4F84-924B-B259FF11D657}"/>
              </a:ext>
            </a:extLst>
          </p:cNvPr>
          <p:cNvGraphicFramePr>
            <a:graphicFrameLocks noChangeAspect="1"/>
          </p:cNvGraphicFramePr>
          <p:nvPr/>
        </p:nvGraphicFramePr>
        <p:xfrm>
          <a:off x="413825" y="1566798"/>
          <a:ext cx="1752905" cy="2546091"/>
        </p:xfrm>
        <a:graphic>
          <a:graphicData uri="http://schemas.openxmlformats.org/presentationml/2006/ole">
            <mc:AlternateContent xmlns:mc="http://schemas.openxmlformats.org/markup-compatibility/2006">
              <mc:Choice xmlns:v="urn:schemas-microsoft-com:vml" Requires="v">
                <p:oleObj spid="_x0000_s9854" name="Bitmap Image" r:id="rId4" imgW="2255238" imgH="3276884" progId="Paint.Picture">
                  <p:embed/>
                </p:oleObj>
              </mc:Choice>
              <mc:Fallback>
                <p:oleObj name="Bitmap Image" r:id="rId4" imgW="2255238" imgH="3276884" progId="Paint.Picture">
                  <p:embed/>
                  <p:pic>
                    <p:nvPicPr>
                      <p:cNvPr id="33" name="Object 32">
                        <a:extLst>
                          <a:ext uri="{FF2B5EF4-FFF2-40B4-BE49-F238E27FC236}">
                            <a16:creationId xmlns:a16="http://schemas.microsoft.com/office/drawing/2014/main" id="{6344DE8C-465B-4F84-924B-B259FF11D6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25" y="1566798"/>
                        <a:ext cx="1752905" cy="2546091"/>
                      </a:xfrm>
                      <a:prstGeom prst="rect">
                        <a:avLst/>
                      </a:prstGeom>
                      <a:noFill/>
                    </p:spPr>
                  </p:pic>
                </p:oleObj>
              </mc:Fallback>
            </mc:AlternateContent>
          </a:graphicData>
        </a:graphic>
      </p:graphicFrame>
      <p:sp>
        <p:nvSpPr>
          <p:cNvPr id="34" name="Arrow: Down 33">
            <a:extLst>
              <a:ext uri="{FF2B5EF4-FFF2-40B4-BE49-F238E27FC236}">
                <a16:creationId xmlns:a16="http://schemas.microsoft.com/office/drawing/2014/main" id="{09605E25-2485-432A-8459-8D44D4697BC8}"/>
              </a:ext>
            </a:extLst>
          </p:cNvPr>
          <p:cNvSpPr/>
          <p:nvPr/>
        </p:nvSpPr>
        <p:spPr>
          <a:xfrm flipV="1">
            <a:off x="941140" y="3429000"/>
            <a:ext cx="576470" cy="53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5518BDE-1C08-48FC-B1E9-D51FDD31127D}"/>
              </a:ext>
            </a:extLst>
          </p:cNvPr>
          <p:cNvSpPr txBox="1"/>
          <p:nvPr/>
        </p:nvSpPr>
        <p:spPr>
          <a:xfrm>
            <a:off x="1077346" y="3464474"/>
            <a:ext cx="385042" cy="369332"/>
          </a:xfrm>
          <a:prstGeom prst="rect">
            <a:avLst/>
          </a:prstGeom>
          <a:noFill/>
        </p:spPr>
        <p:txBody>
          <a:bodyPr wrap="none" rtlCol="0">
            <a:spAutoFit/>
          </a:bodyPr>
          <a:lstStyle/>
          <a:p>
            <a:r>
              <a:rPr lang="en-US" dirty="0">
                <a:solidFill>
                  <a:schemeClr val="bg1"/>
                </a:solidFill>
              </a:rPr>
              <a:t>p</a:t>
            </a:r>
            <a:r>
              <a:rPr lang="en-US" baseline="-25000" dirty="0">
                <a:solidFill>
                  <a:schemeClr val="bg1"/>
                </a:solidFill>
              </a:rPr>
              <a:t>1</a:t>
            </a:r>
            <a:endParaRPr lang="en-US" dirty="0">
              <a:solidFill>
                <a:schemeClr val="bg1"/>
              </a:solidFill>
            </a:endParaRPr>
          </a:p>
        </p:txBody>
      </p:sp>
      <p:graphicFrame>
        <p:nvGraphicFramePr>
          <p:cNvPr id="36" name="Object 35">
            <a:extLst>
              <a:ext uri="{FF2B5EF4-FFF2-40B4-BE49-F238E27FC236}">
                <a16:creationId xmlns:a16="http://schemas.microsoft.com/office/drawing/2014/main" id="{FDAFFB48-3799-41FE-A5AF-6AB21677C8C1}"/>
              </a:ext>
            </a:extLst>
          </p:cNvPr>
          <p:cNvGraphicFramePr>
            <a:graphicFrameLocks noChangeAspect="1"/>
          </p:cNvGraphicFramePr>
          <p:nvPr/>
        </p:nvGraphicFramePr>
        <p:xfrm>
          <a:off x="2499815" y="1566798"/>
          <a:ext cx="1769724" cy="2585848"/>
        </p:xfrm>
        <a:graphic>
          <a:graphicData uri="http://schemas.openxmlformats.org/presentationml/2006/ole">
            <mc:AlternateContent xmlns:mc="http://schemas.openxmlformats.org/markup-compatibility/2006">
              <mc:Choice xmlns:v="urn:schemas-microsoft-com:vml" Requires="v">
                <p:oleObj spid="_x0000_s9855" name="Bitmap Image" r:id="rId6" imgW="2247619" imgH="3284505" progId="Paint.Picture">
                  <p:embed/>
                </p:oleObj>
              </mc:Choice>
              <mc:Fallback>
                <p:oleObj name="Bitmap Image" r:id="rId6" imgW="2247619" imgH="3284505" progId="Paint.Picture">
                  <p:embed/>
                  <p:pic>
                    <p:nvPicPr>
                      <p:cNvPr id="36" name="Object 35">
                        <a:extLst>
                          <a:ext uri="{FF2B5EF4-FFF2-40B4-BE49-F238E27FC236}">
                            <a16:creationId xmlns:a16="http://schemas.microsoft.com/office/drawing/2014/main" id="{FDAFFB48-3799-41FE-A5AF-6AB21677C8C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9815" y="1566798"/>
                        <a:ext cx="1769724" cy="2585848"/>
                      </a:xfrm>
                      <a:prstGeom prst="rect">
                        <a:avLst/>
                      </a:prstGeom>
                      <a:noFill/>
                    </p:spPr>
                  </p:pic>
                </p:oleObj>
              </mc:Fallback>
            </mc:AlternateContent>
          </a:graphicData>
        </a:graphic>
      </p:graphicFrame>
      <p:sp>
        <p:nvSpPr>
          <p:cNvPr id="37" name="Arrow: Down 36">
            <a:extLst>
              <a:ext uri="{FF2B5EF4-FFF2-40B4-BE49-F238E27FC236}">
                <a16:creationId xmlns:a16="http://schemas.microsoft.com/office/drawing/2014/main" id="{05E38F54-00A8-47F1-A86D-215CC145671C}"/>
              </a:ext>
            </a:extLst>
          </p:cNvPr>
          <p:cNvSpPr/>
          <p:nvPr/>
        </p:nvSpPr>
        <p:spPr>
          <a:xfrm flipV="1">
            <a:off x="3234295" y="2303272"/>
            <a:ext cx="470236" cy="604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3682C44-BC05-4C3E-B819-F3A278114B6C}"/>
              </a:ext>
            </a:extLst>
          </p:cNvPr>
          <p:cNvSpPr txBox="1"/>
          <p:nvPr/>
        </p:nvSpPr>
        <p:spPr>
          <a:xfrm>
            <a:off x="3289702" y="2345759"/>
            <a:ext cx="440003" cy="369332"/>
          </a:xfrm>
          <a:prstGeom prst="rect">
            <a:avLst/>
          </a:prstGeom>
          <a:noFill/>
        </p:spPr>
        <p:txBody>
          <a:bodyPr wrap="square" rtlCol="0">
            <a:spAutoFit/>
          </a:bodyPr>
          <a:lstStyle/>
          <a:p>
            <a:r>
              <a:rPr lang="en-US" dirty="0">
                <a:solidFill>
                  <a:schemeClr val="bg1"/>
                </a:solidFill>
              </a:rPr>
              <a:t>p</a:t>
            </a:r>
            <a:r>
              <a:rPr lang="en-US" baseline="-25000" dirty="0">
                <a:solidFill>
                  <a:schemeClr val="bg1"/>
                </a:solidFill>
              </a:rPr>
              <a:t>2</a:t>
            </a:r>
            <a:endParaRPr lang="en-US" dirty="0">
              <a:solidFill>
                <a:schemeClr val="bg1"/>
              </a:solidFill>
            </a:endParaRPr>
          </a:p>
        </p:txBody>
      </p:sp>
      <p:sp>
        <p:nvSpPr>
          <p:cNvPr id="39" name="TextBox 38">
            <a:extLst>
              <a:ext uri="{FF2B5EF4-FFF2-40B4-BE49-F238E27FC236}">
                <a16:creationId xmlns:a16="http://schemas.microsoft.com/office/drawing/2014/main" id="{A0B9589F-36A7-45BC-B551-2FC4AB0BFA71}"/>
              </a:ext>
            </a:extLst>
          </p:cNvPr>
          <p:cNvSpPr txBox="1"/>
          <p:nvPr/>
        </p:nvSpPr>
        <p:spPr>
          <a:xfrm>
            <a:off x="4945899" y="1056404"/>
            <a:ext cx="6244338" cy="369332"/>
          </a:xfrm>
          <a:prstGeom prst="rect">
            <a:avLst/>
          </a:prstGeom>
          <a:noFill/>
        </p:spPr>
        <p:txBody>
          <a:bodyPr wrap="none" rtlCol="0">
            <a:spAutoFit/>
          </a:bodyPr>
          <a:lstStyle/>
          <a:p>
            <a:r>
              <a:rPr lang="en-US" dirty="0"/>
              <a:t>Isentropic means constant entropy.  Entropy can be constant if….</a:t>
            </a:r>
          </a:p>
        </p:txBody>
      </p:sp>
      <p:graphicFrame>
        <p:nvGraphicFramePr>
          <p:cNvPr id="40" name="Object 39">
            <a:extLst>
              <a:ext uri="{FF2B5EF4-FFF2-40B4-BE49-F238E27FC236}">
                <a16:creationId xmlns:a16="http://schemas.microsoft.com/office/drawing/2014/main" id="{82865FAE-D84F-4B60-A4F5-9B0FF90655EC}"/>
              </a:ext>
            </a:extLst>
          </p:cNvPr>
          <p:cNvGraphicFramePr>
            <a:graphicFrameLocks noChangeAspect="1"/>
          </p:cNvGraphicFramePr>
          <p:nvPr>
            <p:extLst>
              <p:ext uri="{D42A27DB-BD31-4B8C-83A1-F6EECF244321}">
                <p14:modId xmlns:p14="http://schemas.microsoft.com/office/powerpoint/2010/main" val="3521447178"/>
              </p:ext>
            </p:extLst>
          </p:nvPr>
        </p:nvGraphicFramePr>
        <p:xfrm>
          <a:off x="5132668" y="3008070"/>
          <a:ext cx="415925" cy="342900"/>
        </p:xfrm>
        <a:graphic>
          <a:graphicData uri="http://schemas.openxmlformats.org/presentationml/2006/ole">
            <mc:AlternateContent xmlns:mc="http://schemas.openxmlformats.org/markup-compatibility/2006">
              <mc:Choice xmlns:v="urn:schemas-microsoft-com:vml" Requires="v">
                <p:oleObj spid="_x0000_s9856" name="Equation" r:id="rId8" imgW="291960" imgH="241200" progId="Equation.DSMT4">
                  <p:embed/>
                </p:oleObj>
              </mc:Choice>
              <mc:Fallback>
                <p:oleObj name="Equation" r:id="rId8" imgW="291960" imgH="241200" progId="Equation.DSMT4">
                  <p:embed/>
                  <p:pic>
                    <p:nvPicPr>
                      <p:cNvPr id="40" name="Object 39">
                        <a:extLst>
                          <a:ext uri="{FF2B5EF4-FFF2-40B4-BE49-F238E27FC236}">
                            <a16:creationId xmlns:a16="http://schemas.microsoft.com/office/drawing/2014/main" id="{82865FAE-D84F-4B60-A4F5-9B0FF90655EC}"/>
                          </a:ext>
                        </a:extLst>
                      </p:cNvPr>
                      <p:cNvPicPr/>
                      <p:nvPr/>
                    </p:nvPicPr>
                    <p:blipFill>
                      <a:blip r:embed="rId9"/>
                      <a:stretch>
                        <a:fillRect/>
                      </a:stretch>
                    </p:blipFill>
                    <p:spPr>
                      <a:xfrm>
                        <a:off x="5132668" y="3008070"/>
                        <a:ext cx="415925" cy="342900"/>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7711FF89-FD80-4FBD-B034-56D7D6A04850}"/>
              </a:ext>
            </a:extLst>
          </p:cNvPr>
          <p:cNvGraphicFramePr>
            <a:graphicFrameLocks noChangeAspect="1"/>
          </p:cNvGraphicFramePr>
          <p:nvPr>
            <p:extLst>
              <p:ext uri="{D42A27DB-BD31-4B8C-83A1-F6EECF244321}">
                <p14:modId xmlns:p14="http://schemas.microsoft.com/office/powerpoint/2010/main" val="454716749"/>
              </p:ext>
            </p:extLst>
          </p:nvPr>
        </p:nvGraphicFramePr>
        <p:xfrm>
          <a:off x="5595125" y="2845098"/>
          <a:ext cx="792162" cy="703262"/>
        </p:xfrm>
        <a:graphic>
          <a:graphicData uri="http://schemas.openxmlformats.org/presentationml/2006/ole">
            <mc:AlternateContent xmlns:mc="http://schemas.openxmlformats.org/markup-compatibility/2006">
              <mc:Choice xmlns:v="urn:schemas-microsoft-com:vml" Requires="v">
                <p:oleObj spid="_x0000_s9857" name="Equation" r:id="rId10" imgW="558720" imgH="495000" progId="Equation.DSMT4">
                  <p:embed/>
                </p:oleObj>
              </mc:Choice>
              <mc:Fallback>
                <p:oleObj name="Equation" r:id="rId10" imgW="558720" imgH="495000" progId="Equation.DSMT4">
                  <p:embed/>
                  <p:pic>
                    <p:nvPicPr>
                      <p:cNvPr id="41" name="Object 40">
                        <a:extLst>
                          <a:ext uri="{FF2B5EF4-FFF2-40B4-BE49-F238E27FC236}">
                            <a16:creationId xmlns:a16="http://schemas.microsoft.com/office/drawing/2014/main" id="{7711FF89-FD80-4FBD-B034-56D7D6A04850}"/>
                          </a:ext>
                        </a:extLst>
                      </p:cNvPr>
                      <p:cNvPicPr/>
                      <p:nvPr/>
                    </p:nvPicPr>
                    <p:blipFill>
                      <a:blip r:embed="rId11"/>
                      <a:stretch>
                        <a:fillRect/>
                      </a:stretch>
                    </p:blipFill>
                    <p:spPr>
                      <a:xfrm>
                        <a:off x="5595125" y="2845098"/>
                        <a:ext cx="792162" cy="703262"/>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F28DFC4F-F993-4AB0-AC41-40EC0370814C}"/>
              </a:ext>
            </a:extLst>
          </p:cNvPr>
          <p:cNvGraphicFramePr>
            <a:graphicFrameLocks noChangeAspect="1"/>
          </p:cNvGraphicFramePr>
          <p:nvPr>
            <p:extLst>
              <p:ext uri="{D42A27DB-BD31-4B8C-83A1-F6EECF244321}">
                <p14:modId xmlns:p14="http://schemas.microsoft.com/office/powerpoint/2010/main" val="90570851"/>
              </p:ext>
            </p:extLst>
          </p:nvPr>
        </p:nvGraphicFramePr>
        <p:xfrm>
          <a:off x="6387287" y="2845098"/>
          <a:ext cx="1208088" cy="701675"/>
        </p:xfrm>
        <a:graphic>
          <a:graphicData uri="http://schemas.openxmlformats.org/presentationml/2006/ole">
            <mc:AlternateContent xmlns:mc="http://schemas.openxmlformats.org/markup-compatibility/2006">
              <mc:Choice xmlns:v="urn:schemas-microsoft-com:vml" Requires="v">
                <p:oleObj spid="_x0000_s9858" name="Equation" r:id="rId12" imgW="850680" imgH="495000" progId="Equation.DSMT4">
                  <p:embed/>
                </p:oleObj>
              </mc:Choice>
              <mc:Fallback>
                <p:oleObj name="Equation" r:id="rId12" imgW="850680" imgH="495000" progId="Equation.DSMT4">
                  <p:embed/>
                  <p:pic>
                    <p:nvPicPr>
                      <p:cNvPr id="42" name="Object 41">
                        <a:extLst>
                          <a:ext uri="{FF2B5EF4-FFF2-40B4-BE49-F238E27FC236}">
                            <a16:creationId xmlns:a16="http://schemas.microsoft.com/office/drawing/2014/main" id="{F28DFC4F-F993-4AB0-AC41-40EC0370814C}"/>
                          </a:ext>
                        </a:extLst>
                      </p:cNvPr>
                      <p:cNvPicPr/>
                      <p:nvPr/>
                    </p:nvPicPr>
                    <p:blipFill>
                      <a:blip r:embed="rId13"/>
                      <a:stretch>
                        <a:fillRect/>
                      </a:stretch>
                    </p:blipFill>
                    <p:spPr>
                      <a:xfrm>
                        <a:off x="6387287" y="2845098"/>
                        <a:ext cx="1208088" cy="701675"/>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95A92B53-D689-4387-A2B9-33B3419592E0}"/>
              </a:ext>
            </a:extLst>
          </p:cNvPr>
          <p:cNvSpPr txBox="1"/>
          <p:nvPr/>
        </p:nvSpPr>
        <p:spPr>
          <a:xfrm>
            <a:off x="4992585" y="2368322"/>
            <a:ext cx="1455976" cy="369332"/>
          </a:xfrm>
          <a:prstGeom prst="rect">
            <a:avLst/>
          </a:prstGeom>
          <a:noFill/>
        </p:spPr>
        <p:txBody>
          <a:bodyPr wrap="none" rtlCol="0">
            <a:spAutoFit/>
          </a:bodyPr>
          <a:lstStyle/>
          <a:p>
            <a:r>
              <a:rPr lang="en-US" dirty="0"/>
              <a:t>What is </a:t>
            </a:r>
            <a:r>
              <a:rPr lang="en-US" dirty="0" err="1"/>
              <a:t>W</a:t>
            </a:r>
            <a:r>
              <a:rPr lang="en-US" baseline="-25000" dirty="0" err="1"/>
              <a:t>gas</a:t>
            </a:r>
            <a:r>
              <a:rPr lang="en-US" dirty="0"/>
              <a:t>?</a:t>
            </a:r>
          </a:p>
        </p:txBody>
      </p:sp>
      <p:sp>
        <p:nvSpPr>
          <p:cNvPr id="44" name="TextBox 43">
            <a:extLst>
              <a:ext uri="{FF2B5EF4-FFF2-40B4-BE49-F238E27FC236}">
                <a16:creationId xmlns:a16="http://schemas.microsoft.com/office/drawing/2014/main" id="{5D3526F0-216D-4A04-B0A1-34F75C43EDAF}"/>
              </a:ext>
            </a:extLst>
          </p:cNvPr>
          <p:cNvSpPr txBox="1"/>
          <p:nvPr/>
        </p:nvSpPr>
        <p:spPr>
          <a:xfrm>
            <a:off x="665631" y="5583159"/>
            <a:ext cx="1208472" cy="369332"/>
          </a:xfrm>
          <a:prstGeom prst="rect">
            <a:avLst/>
          </a:prstGeom>
          <a:noFill/>
        </p:spPr>
        <p:txBody>
          <a:bodyPr wrap="none" rtlCol="0">
            <a:spAutoFit/>
          </a:bodyPr>
          <a:lstStyle/>
          <a:p>
            <a:r>
              <a:rPr lang="en-US" dirty="0"/>
              <a:t>What is Q?</a:t>
            </a:r>
          </a:p>
        </p:txBody>
      </p:sp>
      <p:graphicFrame>
        <p:nvGraphicFramePr>
          <p:cNvPr id="45" name="Object 44">
            <a:extLst>
              <a:ext uri="{FF2B5EF4-FFF2-40B4-BE49-F238E27FC236}">
                <a16:creationId xmlns:a16="http://schemas.microsoft.com/office/drawing/2014/main" id="{D80F69E4-EF2D-4312-953B-6ADB47E41F8B}"/>
              </a:ext>
            </a:extLst>
          </p:cNvPr>
          <p:cNvGraphicFramePr>
            <a:graphicFrameLocks noChangeAspect="1"/>
          </p:cNvGraphicFramePr>
          <p:nvPr>
            <p:extLst>
              <p:ext uri="{D42A27DB-BD31-4B8C-83A1-F6EECF244321}">
                <p14:modId xmlns:p14="http://schemas.microsoft.com/office/powerpoint/2010/main" val="223712376"/>
              </p:ext>
            </p:extLst>
          </p:nvPr>
        </p:nvGraphicFramePr>
        <p:xfrm>
          <a:off x="738958" y="6092617"/>
          <a:ext cx="549275" cy="292100"/>
        </p:xfrm>
        <a:graphic>
          <a:graphicData uri="http://schemas.openxmlformats.org/presentationml/2006/ole">
            <mc:AlternateContent xmlns:mc="http://schemas.openxmlformats.org/markup-compatibility/2006">
              <mc:Choice xmlns:v="urn:schemas-microsoft-com:vml" Requires="v">
                <p:oleObj spid="_x0000_s9859" name="Equation" r:id="rId14" imgW="380880" imgH="203040" progId="Equation.DSMT4">
                  <p:embed/>
                </p:oleObj>
              </mc:Choice>
              <mc:Fallback>
                <p:oleObj name="Equation" r:id="rId14" imgW="380880" imgH="203040" progId="Equation.DSMT4">
                  <p:embed/>
                  <p:pic>
                    <p:nvPicPr>
                      <p:cNvPr id="45" name="Object 44">
                        <a:extLst>
                          <a:ext uri="{FF2B5EF4-FFF2-40B4-BE49-F238E27FC236}">
                            <a16:creationId xmlns:a16="http://schemas.microsoft.com/office/drawing/2014/main" id="{D80F69E4-EF2D-4312-953B-6ADB47E41F8B}"/>
                          </a:ext>
                        </a:extLst>
                      </p:cNvPr>
                      <p:cNvPicPr/>
                      <p:nvPr/>
                    </p:nvPicPr>
                    <p:blipFill>
                      <a:blip r:embed="rId15"/>
                      <a:stretch>
                        <a:fillRect/>
                      </a:stretch>
                    </p:blipFill>
                    <p:spPr>
                      <a:xfrm>
                        <a:off x="738958" y="6092617"/>
                        <a:ext cx="549275" cy="292100"/>
                      </a:xfrm>
                      <a:prstGeom prst="rect">
                        <a:avLst/>
                      </a:prstGeom>
                    </p:spPr>
                  </p:pic>
                </p:oleObj>
              </mc:Fallback>
            </mc:AlternateContent>
          </a:graphicData>
        </a:graphic>
      </p:graphicFrame>
      <p:sp>
        <p:nvSpPr>
          <p:cNvPr id="48" name="Rectangle 47">
            <a:extLst>
              <a:ext uri="{FF2B5EF4-FFF2-40B4-BE49-F238E27FC236}">
                <a16:creationId xmlns:a16="http://schemas.microsoft.com/office/drawing/2014/main" id="{19CFB86F-5DDC-4016-9F49-D6B8F26DEF74}"/>
              </a:ext>
            </a:extLst>
          </p:cNvPr>
          <p:cNvSpPr/>
          <p:nvPr/>
        </p:nvSpPr>
        <p:spPr>
          <a:xfrm>
            <a:off x="5365636" y="1466463"/>
            <a:ext cx="6541071" cy="830997"/>
          </a:xfrm>
          <a:prstGeom prst="rect">
            <a:avLst/>
          </a:prstGeom>
        </p:spPr>
        <p:txBody>
          <a:bodyPr wrap="square">
            <a:spAutoFit/>
          </a:bodyPr>
          <a:lstStyle/>
          <a:p>
            <a:pPr marL="285750" indent="-285750">
              <a:buFont typeface="Arial" panose="020B0604020202020204" pitchFamily="34" charset="0"/>
              <a:buChar char="•"/>
            </a:pPr>
            <a:r>
              <a:rPr lang="en-US" sz="1600" dirty="0"/>
              <a:t>gas is insulated from heat sources/sinks, so Q = 0, or</a:t>
            </a:r>
          </a:p>
          <a:p>
            <a:pPr marL="285750" indent="-285750">
              <a:buFont typeface="Arial" panose="020B0604020202020204" pitchFamily="34" charset="0"/>
              <a:buChar char="•"/>
            </a:pPr>
            <a:r>
              <a:rPr lang="en-US" sz="1600" dirty="0"/>
              <a:t>processes happens so fast that the gas has practically no chance to absorb or release heat.</a:t>
            </a:r>
          </a:p>
        </p:txBody>
      </p:sp>
      <p:pic>
        <p:nvPicPr>
          <p:cNvPr id="49" name="Picture 48">
            <a:extLst>
              <a:ext uri="{FF2B5EF4-FFF2-40B4-BE49-F238E27FC236}">
                <a16:creationId xmlns:a16="http://schemas.microsoft.com/office/drawing/2014/main" id="{D5184574-7B80-46A5-8252-E78749193A5A}"/>
              </a:ext>
            </a:extLst>
          </p:cNvPr>
          <p:cNvPicPr>
            <a:picLocks noChangeAspect="1"/>
          </p:cNvPicPr>
          <p:nvPr/>
        </p:nvPicPr>
        <p:blipFill>
          <a:blip r:embed="rId16"/>
          <a:stretch>
            <a:fillRect/>
          </a:stretch>
        </p:blipFill>
        <p:spPr>
          <a:xfrm>
            <a:off x="3054963" y="4973340"/>
            <a:ext cx="633047" cy="956211"/>
          </a:xfrm>
          <a:prstGeom prst="rect">
            <a:avLst/>
          </a:prstGeom>
        </p:spPr>
      </p:pic>
      <p:sp>
        <p:nvSpPr>
          <p:cNvPr id="50" name="Arrow: Up 49">
            <a:extLst>
              <a:ext uri="{FF2B5EF4-FFF2-40B4-BE49-F238E27FC236}">
                <a16:creationId xmlns:a16="http://schemas.microsoft.com/office/drawing/2014/main" id="{A97B0A2D-B323-4773-8B6C-FCFFF43B4438}"/>
              </a:ext>
            </a:extLst>
          </p:cNvPr>
          <p:cNvSpPr/>
          <p:nvPr/>
        </p:nvSpPr>
        <p:spPr>
          <a:xfrm>
            <a:off x="3044687" y="4248295"/>
            <a:ext cx="713514" cy="683312"/>
          </a:xfrm>
          <a:prstGeom prst="upArrow">
            <a:avLst>
              <a:gd name="adj1" fmla="val 50000"/>
              <a:gd name="adj2" fmla="val 53403"/>
            </a:avLst>
          </a:prstGeom>
          <a:solidFill>
            <a:schemeClr val="accent2"/>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 name="TextBox 2">
            <a:extLst>
              <a:ext uri="{FF2B5EF4-FFF2-40B4-BE49-F238E27FC236}">
                <a16:creationId xmlns:a16="http://schemas.microsoft.com/office/drawing/2014/main" id="{408CF5AF-F0A9-4BEC-8CB6-B94ED7D6A2AD}"/>
              </a:ext>
            </a:extLst>
          </p:cNvPr>
          <p:cNvSpPr txBox="1"/>
          <p:nvPr/>
        </p:nvSpPr>
        <p:spPr>
          <a:xfrm>
            <a:off x="3695321" y="4183981"/>
            <a:ext cx="678391" cy="369332"/>
          </a:xfrm>
          <a:prstGeom prst="rect">
            <a:avLst/>
          </a:prstGeom>
          <a:noFill/>
        </p:spPr>
        <p:txBody>
          <a:bodyPr wrap="none" rtlCol="0">
            <a:spAutoFit/>
          </a:bodyPr>
          <a:lstStyle/>
          <a:p>
            <a:r>
              <a:rPr lang="en-US" dirty="0"/>
              <a:t>Q = 0</a:t>
            </a:r>
          </a:p>
        </p:txBody>
      </p:sp>
      <mc:AlternateContent xmlns:mc="http://schemas.openxmlformats.org/markup-compatibility/2006" xmlns:p14="http://schemas.microsoft.com/office/powerpoint/2010/main">
        <mc:Choice Requires="p14">
          <p:contentPart p14:bwMode="auto" r:id="rId17">
            <p14:nvContentPartPr>
              <p14:cNvPr id="22" name="Ink 21">
                <a:extLst>
                  <a:ext uri="{FF2B5EF4-FFF2-40B4-BE49-F238E27FC236}">
                    <a16:creationId xmlns:a16="http://schemas.microsoft.com/office/drawing/2014/main" id="{2159C3C9-8DAA-47AA-8F44-96A2879F0E08}"/>
                  </a:ext>
                </a:extLst>
              </p14:cNvPr>
              <p14:cNvContentPartPr/>
              <p14:nvPr/>
            </p14:nvContentPartPr>
            <p14:xfrm>
              <a:off x="2646000" y="3899113"/>
              <a:ext cx="1531080" cy="276840"/>
            </p14:xfrm>
          </p:contentPart>
        </mc:Choice>
        <mc:Fallback xmlns="">
          <p:pic>
            <p:nvPicPr>
              <p:cNvPr id="22" name="Ink 21">
                <a:extLst>
                  <a:ext uri="{FF2B5EF4-FFF2-40B4-BE49-F238E27FC236}">
                    <a16:creationId xmlns:a16="http://schemas.microsoft.com/office/drawing/2014/main" id="{2159C3C9-8DAA-47AA-8F44-96A2879F0E08}"/>
                  </a:ext>
                </a:extLst>
              </p:cNvPr>
              <p:cNvPicPr/>
              <p:nvPr/>
            </p:nvPicPr>
            <p:blipFill>
              <a:blip r:embed="rId18"/>
              <a:stretch>
                <a:fillRect/>
              </a:stretch>
            </p:blipFill>
            <p:spPr>
              <a:xfrm>
                <a:off x="2637360" y="3890113"/>
                <a:ext cx="1548720" cy="294480"/>
              </a:xfrm>
              <a:prstGeom prst="rect">
                <a:avLst/>
              </a:prstGeom>
            </p:spPr>
          </p:pic>
        </mc:Fallback>
      </mc:AlternateContent>
      <p:sp>
        <p:nvSpPr>
          <p:cNvPr id="23" name="TextBox 22">
            <a:extLst>
              <a:ext uri="{FF2B5EF4-FFF2-40B4-BE49-F238E27FC236}">
                <a16:creationId xmlns:a16="http://schemas.microsoft.com/office/drawing/2014/main" id="{6E96DCF6-18B6-4858-9D36-4E628A0C095E}"/>
              </a:ext>
            </a:extLst>
          </p:cNvPr>
          <p:cNvSpPr txBox="1"/>
          <p:nvPr/>
        </p:nvSpPr>
        <p:spPr>
          <a:xfrm>
            <a:off x="8634591" y="2442692"/>
            <a:ext cx="3510128" cy="1077218"/>
          </a:xfrm>
          <a:prstGeom prst="rect">
            <a:avLst/>
          </a:prstGeom>
          <a:noFill/>
        </p:spPr>
        <p:txBody>
          <a:bodyPr wrap="none" rtlCol="0">
            <a:spAutoFit/>
          </a:bodyPr>
          <a:lstStyle/>
          <a:p>
            <a:r>
              <a:rPr lang="en-US" sz="1600" dirty="0"/>
              <a:t>Have problem because T and V both </a:t>
            </a:r>
          </a:p>
          <a:p>
            <a:r>
              <a:rPr lang="en-US" sz="1600" dirty="0"/>
              <a:t>change during this process.  Need to </a:t>
            </a:r>
          </a:p>
          <a:p>
            <a:r>
              <a:rPr lang="en-US" sz="1600" dirty="0"/>
              <a:t>know how T changes with V, in order to </a:t>
            </a:r>
          </a:p>
          <a:p>
            <a:r>
              <a:rPr lang="en-US" sz="1600" dirty="0"/>
              <a:t>integrate.  Consider,</a:t>
            </a:r>
          </a:p>
        </p:txBody>
      </p:sp>
      <p:graphicFrame>
        <p:nvGraphicFramePr>
          <p:cNvPr id="24" name="Object 23">
            <a:extLst>
              <a:ext uri="{FF2B5EF4-FFF2-40B4-BE49-F238E27FC236}">
                <a16:creationId xmlns:a16="http://schemas.microsoft.com/office/drawing/2014/main" id="{4466421F-B095-4265-A51C-A87D4BFADF29}"/>
              </a:ext>
            </a:extLst>
          </p:cNvPr>
          <p:cNvGraphicFramePr>
            <a:graphicFrameLocks noChangeAspect="1"/>
          </p:cNvGraphicFramePr>
          <p:nvPr>
            <p:extLst>
              <p:ext uri="{D42A27DB-BD31-4B8C-83A1-F6EECF244321}">
                <p14:modId xmlns:p14="http://schemas.microsoft.com/office/powerpoint/2010/main" val="1322152936"/>
              </p:ext>
            </p:extLst>
          </p:nvPr>
        </p:nvGraphicFramePr>
        <p:xfrm>
          <a:off x="8722689" y="3584926"/>
          <a:ext cx="1694769" cy="290283"/>
        </p:xfrm>
        <a:graphic>
          <a:graphicData uri="http://schemas.openxmlformats.org/presentationml/2006/ole">
            <mc:AlternateContent xmlns:mc="http://schemas.openxmlformats.org/markup-compatibility/2006">
              <mc:Choice xmlns:v="urn:schemas-microsoft-com:vml" Requires="v">
                <p:oleObj spid="_x0000_s9860" name="Equation" r:id="rId19" imgW="1180800" imgH="203040" progId="Equation.DSMT4">
                  <p:embed/>
                </p:oleObj>
              </mc:Choice>
              <mc:Fallback>
                <p:oleObj name="Equation" r:id="rId19" imgW="1180800" imgH="203040" progId="Equation.DSMT4">
                  <p:embed/>
                  <p:pic>
                    <p:nvPicPr>
                      <p:cNvPr id="0" name=""/>
                      <p:cNvPicPr/>
                      <p:nvPr/>
                    </p:nvPicPr>
                    <p:blipFill>
                      <a:blip r:embed="rId20"/>
                      <a:stretch>
                        <a:fillRect/>
                      </a:stretch>
                    </p:blipFill>
                    <p:spPr>
                      <a:xfrm>
                        <a:off x="8722689" y="3584926"/>
                        <a:ext cx="1694769" cy="290283"/>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165CFC5F-CA91-4D8B-BD75-8E3F1A2A022F}"/>
              </a:ext>
            </a:extLst>
          </p:cNvPr>
          <p:cNvGraphicFramePr>
            <a:graphicFrameLocks noChangeAspect="1"/>
          </p:cNvGraphicFramePr>
          <p:nvPr>
            <p:extLst>
              <p:ext uri="{D42A27DB-BD31-4B8C-83A1-F6EECF244321}">
                <p14:modId xmlns:p14="http://schemas.microsoft.com/office/powerpoint/2010/main" val="1301898832"/>
              </p:ext>
            </p:extLst>
          </p:nvPr>
        </p:nvGraphicFramePr>
        <p:xfrm>
          <a:off x="5655875" y="3556247"/>
          <a:ext cx="1243012" cy="701675"/>
        </p:xfrm>
        <a:graphic>
          <a:graphicData uri="http://schemas.openxmlformats.org/presentationml/2006/ole">
            <mc:AlternateContent xmlns:mc="http://schemas.openxmlformats.org/markup-compatibility/2006">
              <mc:Choice xmlns:v="urn:schemas-microsoft-com:vml" Requires="v">
                <p:oleObj spid="_x0000_s9861" name="Equation" r:id="rId21" imgW="876240" imgH="495000" progId="Equation.DSMT4">
                  <p:embed/>
                </p:oleObj>
              </mc:Choice>
              <mc:Fallback>
                <p:oleObj name="Equation" r:id="rId21" imgW="876240" imgH="495000" progId="Equation.DSMT4">
                  <p:embed/>
                  <p:pic>
                    <p:nvPicPr>
                      <p:cNvPr id="42" name="Object 41">
                        <a:extLst>
                          <a:ext uri="{FF2B5EF4-FFF2-40B4-BE49-F238E27FC236}">
                            <a16:creationId xmlns:a16="http://schemas.microsoft.com/office/drawing/2014/main" id="{F28DFC4F-F993-4AB0-AC41-40EC0370814C}"/>
                          </a:ext>
                        </a:extLst>
                      </p:cNvPr>
                      <p:cNvPicPr/>
                      <p:nvPr/>
                    </p:nvPicPr>
                    <p:blipFill>
                      <a:blip r:embed="rId22"/>
                      <a:stretch>
                        <a:fillRect/>
                      </a:stretch>
                    </p:blipFill>
                    <p:spPr>
                      <a:xfrm>
                        <a:off x="5655875" y="3556247"/>
                        <a:ext cx="1243012" cy="701675"/>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DF42113E-A6C6-4360-949E-78D571C64B9F}"/>
              </a:ext>
            </a:extLst>
          </p:cNvPr>
          <p:cNvGraphicFramePr>
            <a:graphicFrameLocks noChangeAspect="1"/>
          </p:cNvGraphicFramePr>
          <p:nvPr>
            <p:extLst>
              <p:ext uri="{D42A27DB-BD31-4B8C-83A1-F6EECF244321}">
                <p14:modId xmlns:p14="http://schemas.microsoft.com/office/powerpoint/2010/main" val="3072797660"/>
              </p:ext>
            </p:extLst>
          </p:nvPr>
        </p:nvGraphicFramePr>
        <p:xfrm>
          <a:off x="8722689" y="3927562"/>
          <a:ext cx="2829153" cy="673126"/>
        </p:xfrm>
        <a:graphic>
          <a:graphicData uri="http://schemas.openxmlformats.org/presentationml/2006/ole">
            <mc:AlternateContent xmlns:mc="http://schemas.openxmlformats.org/markup-compatibility/2006">
              <mc:Choice xmlns:v="urn:schemas-microsoft-com:vml" Requires="v">
                <p:oleObj spid="_x0000_s9862" name="Equation" r:id="rId23" imgW="2031840" imgH="482400" progId="Equation.DSMT4">
                  <p:embed/>
                </p:oleObj>
              </mc:Choice>
              <mc:Fallback>
                <p:oleObj name="Equation" r:id="rId23" imgW="2031840" imgH="482400" progId="Equation.DSMT4">
                  <p:embed/>
                  <p:pic>
                    <p:nvPicPr>
                      <p:cNvPr id="24" name="Object 23">
                        <a:extLst>
                          <a:ext uri="{FF2B5EF4-FFF2-40B4-BE49-F238E27FC236}">
                            <a16:creationId xmlns:a16="http://schemas.microsoft.com/office/drawing/2014/main" id="{4466421F-B095-4265-A51C-A87D4BFADF29}"/>
                          </a:ext>
                        </a:extLst>
                      </p:cNvPr>
                      <p:cNvPicPr/>
                      <p:nvPr/>
                    </p:nvPicPr>
                    <p:blipFill>
                      <a:blip r:embed="rId24"/>
                      <a:stretch>
                        <a:fillRect/>
                      </a:stretch>
                    </p:blipFill>
                    <p:spPr>
                      <a:xfrm>
                        <a:off x="8722689" y="3927562"/>
                        <a:ext cx="2829153" cy="673126"/>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98D1BB9D-EAB6-4EBF-84AC-17EE261006E3}"/>
              </a:ext>
            </a:extLst>
          </p:cNvPr>
          <p:cNvGraphicFramePr>
            <a:graphicFrameLocks noChangeAspect="1"/>
          </p:cNvGraphicFramePr>
          <p:nvPr>
            <p:extLst>
              <p:ext uri="{D42A27DB-BD31-4B8C-83A1-F6EECF244321}">
                <p14:modId xmlns:p14="http://schemas.microsoft.com/office/powerpoint/2010/main" val="2847090055"/>
              </p:ext>
            </p:extLst>
          </p:nvPr>
        </p:nvGraphicFramePr>
        <p:xfrm>
          <a:off x="8761196" y="4657428"/>
          <a:ext cx="1407414" cy="315912"/>
        </p:xfrm>
        <a:graphic>
          <a:graphicData uri="http://schemas.openxmlformats.org/presentationml/2006/ole">
            <mc:AlternateContent xmlns:mc="http://schemas.openxmlformats.org/markup-compatibility/2006">
              <mc:Choice xmlns:v="urn:schemas-microsoft-com:vml" Requires="v">
                <p:oleObj spid="_x0000_s9863" name="Equation" r:id="rId25" imgW="901440" imgH="203040" progId="Equation.DSMT4">
                  <p:embed/>
                </p:oleObj>
              </mc:Choice>
              <mc:Fallback>
                <p:oleObj name="Equation" r:id="rId25" imgW="901440" imgH="203040" progId="Equation.DSMT4">
                  <p:embed/>
                  <p:pic>
                    <p:nvPicPr>
                      <p:cNvPr id="24" name="Object 23">
                        <a:extLst>
                          <a:ext uri="{FF2B5EF4-FFF2-40B4-BE49-F238E27FC236}">
                            <a16:creationId xmlns:a16="http://schemas.microsoft.com/office/drawing/2014/main" id="{4466421F-B095-4265-A51C-A87D4BFADF29}"/>
                          </a:ext>
                        </a:extLst>
                      </p:cNvPr>
                      <p:cNvPicPr/>
                      <p:nvPr/>
                    </p:nvPicPr>
                    <p:blipFill>
                      <a:blip r:embed="rId26"/>
                      <a:stretch>
                        <a:fillRect/>
                      </a:stretch>
                    </p:blipFill>
                    <p:spPr>
                      <a:xfrm>
                        <a:off x="8761196" y="4657428"/>
                        <a:ext cx="1407414" cy="315912"/>
                      </a:xfrm>
                      <a:prstGeom prst="rect">
                        <a:avLst/>
                      </a:prstGeom>
                      <a:solidFill>
                        <a:srgbClr val="CCFFCC"/>
                      </a:solidFill>
                    </p:spPr>
                  </p:pic>
                </p:oleObj>
              </mc:Fallback>
            </mc:AlternateContent>
          </a:graphicData>
        </a:graphic>
      </p:graphicFrame>
      <p:graphicFrame>
        <p:nvGraphicFramePr>
          <p:cNvPr id="57" name="Object 56">
            <a:extLst>
              <a:ext uri="{FF2B5EF4-FFF2-40B4-BE49-F238E27FC236}">
                <a16:creationId xmlns:a16="http://schemas.microsoft.com/office/drawing/2014/main" id="{167F0227-9254-4A43-8CC3-EA8C7F09E260}"/>
              </a:ext>
            </a:extLst>
          </p:cNvPr>
          <p:cNvGraphicFramePr>
            <a:graphicFrameLocks noChangeAspect="1"/>
          </p:cNvGraphicFramePr>
          <p:nvPr>
            <p:extLst>
              <p:ext uri="{D42A27DB-BD31-4B8C-83A1-F6EECF244321}">
                <p14:modId xmlns:p14="http://schemas.microsoft.com/office/powerpoint/2010/main" val="1155283765"/>
              </p:ext>
            </p:extLst>
          </p:nvPr>
        </p:nvGraphicFramePr>
        <p:xfrm>
          <a:off x="10208969" y="4665704"/>
          <a:ext cx="774365" cy="358368"/>
        </p:xfrm>
        <a:graphic>
          <a:graphicData uri="http://schemas.openxmlformats.org/presentationml/2006/ole">
            <mc:AlternateContent xmlns:mc="http://schemas.openxmlformats.org/markup-compatibility/2006">
              <mc:Choice xmlns:v="urn:schemas-microsoft-com:vml" Requires="v">
                <p:oleObj spid="_x0000_s9864" name="Equation" r:id="rId27" imgW="520560" imgH="241200" progId="Equation.DSMT4">
                  <p:embed/>
                </p:oleObj>
              </mc:Choice>
              <mc:Fallback>
                <p:oleObj name="Equation" r:id="rId27" imgW="520560" imgH="241200" progId="Equation.DSMT4">
                  <p:embed/>
                  <p:pic>
                    <p:nvPicPr>
                      <p:cNvPr id="55" name="Object 54">
                        <a:extLst>
                          <a:ext uri="{FF2B5EF4-FFF2-40B4-BE49-F238E27FC236}">
                            <a16:creationId xmlns:a16="http://schemas.microsoft.com/office/drawing/2014/main" id="{98D1BB9D-EAB6-4EBF-84AC-17EE261006E3}"/>
                          </a:ext>
                        </a:extLst>
                      </p:cNvPr>
                      <p:cNvPicPr/>
                      <p:nvPr/>
                    </p:nvPicPr>
                    <p:blipFill>
                      <a:blip r:embed="rId28"/>
                      <a:stretch>
                        <a:fillRect/>
                      </a:stretch>
                    </p:blipFill>
                    <p:spPr>
                      <a:xfrm>
                        <a:off x="10208969" y="4665704"/>
                        <a:ext cx="774365" cy="358368"/>
                      </a:xfrm>
                      <a:prstGeom prst="rect">
                        <a:avLst/>
                      </a:prstGeom>
                      <a:ln>
                        <a:solidFill>
                          <a:srgbClr val="00B050"/>
                        </a:solidFill>
                      </a:ln>
                    </p:spPr>
                  </p:pic>
                </p:oleObj>
              </mc:Fallback>
            </mc:AlternateContent>
          </a:graphicData>
        </a:graphic>
      </p:graphicFrame>
      <p:graphicFrame>
        <p:nvGraphicFramePr>
          <p:cNvPr id="58" name="Object 57">
            <a:extLst>
              <a:ext uri="{FF2B5EF4-FFF2-40B4-BE49-F238E27FC236}">
                <a16:creationId xmlns:a16="http://schemas.microsoft.com/office/drawing/2014/main" id="{CB841D4F-B82E-40EE-A109-47262E5CEB70}"/>
              </a:ext>
            </a:extLst>
          </p:cNvPr>
          <p:cNvGraphicFramePr>
            <a:graphicFrameLocks noChangeAspect="1"/>
          </p:cNvGraphicFramePr>
          <p:nvPr>
            <p:extLst>
              <p:ext uri="{D42A27DB-BD31-4B8C-83A1-F6EECF244321}">
                <p14:modId xmlns:p14="http://schemas.microsoft.com/office/powerpoint/2010/main" val="310209078"/>
              </p:ext>
            </p:extLst>
          </p:nvPr>
        </p:nvGraphicFramePr>
        <p:xfrm>
          <a:off x="11053510" y="4665704"/>
          <a:ext cx="794172" cy="358367"/>
        </p:xfrm>
        <a:graphic>
          <a:graphicData uri="http://schemas.openxmlformats.org/presentationml/2006/ole">
            <mc:AlternateContent xmlns:mc="http://schemas.openxmlformats.org/markup-compatibility/2006">
              <mc:Choice xmlns:v="urn:schemas-microsoft-com:vml" Requires="v">
                <p:oleObj spid="_x0000_s9865" name="Equation" r:id="rId29" imgW="533160" imgH="241200" progId="Equation.DSMT4">
                  <p:embed/>
                </p:oleObj>
              </mc:Choice>
              <mc:Fallback>
                <p:oleObj name="Equation" r:id="rId29" imgW="533160" imgH="241200" progId="Equation.DSMT4">
                  <p:embed/>
                  <p:pic>
                    <p:nvPicPr>
                      <p:cNvPr id="57" name="Object 56">
                        <a:extLst>
                          <a:ext uri="{FF2B5EF4-FFF2-40B4-BE49-F238E27FC236}">
                            <a16:creationId xmlns:a16="http://schemas.microsoft.com/office/drawing/2014/main" id="{167F0227-9254-4A43-8CC3-EA8C7F09E260}"/>
                          </a:ext>
                        </a:extLst>
                      </p:cNvPr>
                      <p:cNvPicPr/>
                      <p:nvPr/>
                    </p:nvPicPr>
                    <p:blipFill>
                      <a:blip r:embed="rId30"/>
                      <a:stretch>
                        <a:fillRect/>
                      </a:stretch>
                    </p:blipFill>
                    <p:spPr>
                      <a:xfrm>
                        <a:off x="11053510" y="4665704"/>
                        <a:ext cx="794172" cy="358367"/>
                      </a:xfrm>
                      <a:prstGeom prst="rect">
                        <a:avLst/>
                      </a:prstGeom>
                      <a:ln>
                        <a:solidFill>
                          <a:srgbClr val="00B050"/>
                        </a:solidFill>
                      </a:ln>
                    </p:spPr>
                  </p:pic>
                </p:oleObj>
              </mc:Fallback>
            </mc:AlternateContent>
          </a:graphicData>
        </a:graphic>
      </p:graphicFrame>
      <p:sp>
        <p:nvSpPr>
          <p:cNvPr id="4" name="TextBox 3">
            <a:extLst>
              <a:ext uri="{FF2B5EF4-FFF2-40B4-BE49-F238E27FC236}">
                <a16:creationId xmlns:a16="http://schemas.microsoft.com/office/drawing/2014/main" id="{A19E4B21-E8DB-4DCF-98B8-FD6B64AC6B80}"/>
              </a:ext>
            </a:extLst>
          </p:cNvPr>
          <p:cNvSpPr txBox="1"/>
          <p:nvPr/>
        </p:nvSpPr>
        <p:spPr>
          <a:xfrm>
            <a:off x="8672994" y="5057763"/>
            <a:ext cx="3594510" cy="584775"/>
          </a:xfrm>
          <a:prstGeom prst="rect">
            <a:avLst/>
          </a:prstGeom>
          <a:noFill/>
        </p:spPr>
        <p:txBody>
          <a:bodyPr wrap="none" rtlCol="0">
            <a:spAutoFit/>
          </a:bodyPr>
          <a:lstStyle/>
          <a:p>
            <a:r>
              <a:rPr lang="en-US" sz="1600" dirty="0"/>
              <a:t>Another convenient way to write this is</a:t>
            </a:r>
          </a:p>
          <a:p>
            <a:r>
              <a:rPr lang="en-US" sz="1600" dirty="0"/>
              <a:t>obtained by filling in T = </a:t>
            </a:r>
            <a:r>
              <a:rPr lang="en-US" sz="1600" dirty="0" err="1"/>
              <a:t>pV</a:t>
            </a:r>
            <a:r>
              <a:rPr lang="en-US" sz="1600" dirty="0"/>
              <a:t>/</a:t>
            </a:r>
            <a:r>
              <a:rPr lang="en-US" sz="1600" dirty="0" err="1"/>
              <a:t>Nk</a:t>
            </a:r>
            <a:r>
              <a:rPr lang="en-US" sz="1600" baseline="-25000" dirty="0" err="1"/>
              <a:t>B</a:t>
            </a:r>
            <a:r>
              <a:rPr lang="en-US" sz="1600" dirty="0"/>
              <a:t>.  We get:</a:t>
            </a:r>
          </a:p>
        </p:txBody>
      </p:sp>
      <p:graphicFrame>
        <p:nvGraphicFramePr>
          <p:cNvPr id="31" name="Object 30">
            <a:extLst>
              <a:ext uri="{FF2B5EF4-FFF2-40B4-BE49-F238E27FC236}">
                <a16:creationId xmlns:a16="http://schemas.microsoft.com/office/drawing/2014/main" id="{49B89601-C268-40FD-8AD6-11EA649BF98D}"/>
              </a:ext>
            </a:extLst>
          </p:cNvPr>
          <p:cNvGraphicFramePr>
            <a:graphicFrameLocks noChangeAspect="1"/>
          </p:cNvGraphicFramePr>
          <p:nvPr>
            <p:extLst>
              <p:ext uri="{D42A27DB-BD31-4B8C-83A1-F6EECF244321}">
                <p14:modId xmlns:p14="http://schemas.microsoft.com/office/powerpoint/2010/main" val="970127710"/>
              </p:ext>
            </p:extLst>
          </p:nvPr>
        </p:nvGraphicFramePr>
        <p:xfrm>
          <a:off x="8763897" y="5709067"/>
          <a:ext cx="1344612" cy="355600"/>
        </p:xfrm>
        <a:graphic>
          <a:graphicData uri="http://schemas.openxmlformats.org/presentationml/2006/ole">
            <mc:AlternateContent xmlns:mc="http://schemas.openxmlformats.org/markup-compatibility/2006">
              <mc:Choice xmlns:v="urn:schemas-microsoft-com:vml" Requires="v">
                <p:oleObj spid="_x0000_s9866" name="Equation" r:id="rId31" imgW="863280" imgH="228600" progId="Equation.DSMT4">
                  <p:embed/>
                </p:oleObj>
              </mc:Choice>
              <mc:Fallback>
                <p:oleObj name="Equation" r:id="rId31" imgW="863280" imgH="228600" progId="Equation.DSMT4">
                  <p:embed/>
                  <p:pic>
                    <p:nvPicPr>
                      <p:cNvPr id="55" name="Object 54">
                        <a:extLst>
                          <a:ext uri="{FF2B5EF4-FFF2-40B4-BE49-F238E27FC236}">
                            <a16:creationId xmlns:a16="http://schemas.microsoft.com/office/drawing/2014/main" id="{98D1BB9D-EAB6-4EBF-84AC-17EE261006E3}"/>
                          </a:ext>
                        </a:extLst>
                      </p:cNvPr>
                      <p:cNvPicPr/>
                      <p:nvPr/>
                    </p:nvPicPr>
                    <p:blipFill>
                      <a:blip r:embed="rId32"/>
                      <a:stretch>
                        <a:fillRect/>
                      </a:stretch>
                    </p:blipFill>
                    <p:spPr>
                      <a:xfrm>
                        <a:off x="8763897" y="5709067"/>
                        <a:ext cx="1344612" cy="355600"/>
                      </a:xfrm>
                      <a:prstGeom prst="rect">
                        <a:avLst/>
                      </a:prstGeom>
                      <a:solidFill>
                        <a:srgbClr val="CCFFCC"/>
                      </a:solidFill>
                    </p:spPr>
                  </p:pic>
                </p:oleObj>
              </mc:Fallback>
            </mc:AlternateContent>
          </a:graphicData>
        </a:graphic>
      </p:graphicFrame>
      <p:graphicFrame>
        <p:nvGraphicFramePr>
          <p:cNvPr id="46" name="Object 45">
            <a:extLst>
              <a:ext uri="{FF2B5EF4-FFF2-40B4-BE49-F238E27FC236}">
                <a16:creationId xmlns:a16="http://schemas.microsoft.com/office/drawing/2014/main" id="{5DCC1FDC-1EFF-49C4-A0E1-6E075396C4EF}"/>
              </a:ext>
            </a:extLst>
          </p:cNvPr>
          <p:cNvGraphicFramePr>
            <a:graphicFrameLocks noChangeAspect="1"/>
          </p:cNvGraphicFramePr>
          <p:nvPr>
            <p:extLst>
              <p:ext uri="{D42A27DB-BD31-4B8C-83A1-F6EECF244321}">
                <p14:modId xmlns:p14="http://schemas.microsoft.com/office/powerpoint/2010/main" val="701811074"/>
              </p:ext>
            </p:extLst>
          </p:nvPr>
        </p:nvGraphicFramePr>
        <p:xfrm>
          <a:off x="10194994" y="5728186"/>
          <a:ext cx="679450" cy="358775"/>
        </p:xfrm>
        <a:graphic>
          <a:graphicData uri="http://schemas.openxmlformats.org/presentationml/2006/ole">
            <mc:AlternateContent xmlns:mc="http://schemas.openxmlformats.org/markup-compatibility/2006">
              <mc:Choice xmlns:v="urn:schemas-microsoft-com:vml" Requires="v">
                <p:oleObj spid="_x0000_s9867" name="Equation" r:id="rId33" imgW="457200" imgH="241200" progId="Equation.DSMT4">
                  <p:embed/>
                </p:oleObj>
              </mc:Choice>
              <mc:Fallback>
                <p:oleObj name="Equation" r:id="rId33" imgW="457200" imgH="241200" progId="Equation.DSMT4">
                  <p:embed/>
                  <p:pic>
                    <p:nvPicPr>
                      <p:cNvPr id="57" name="Object 56">
                        <a:extLst>
                          <a:ext uri="{FF2B5EF4-FFF2-40B4-BE49-F238E27FC236}">
                            <a16:creationId xmlns:a16="http://schemas.microsoft.com/office/drawing/2014/main" id="{167F0227-9254-4A43-8CC3-EA8C7F09E260}"/>
                          </a:ext>
                        </a:extLst>
                      </p:cNvPr>
                      <p:cNvPicPr/>
                      <p:nvPr/>
                    </p:nvPicPr>
                    <p:blipFill>
                      <a:blip r:embed="rId34"/>
                      <a:stretch>
                        <a:fillRect/>
                      </a:stretch>
                    </p:blipFill>
                    <p:spPr>
                      <a:xfrm>
                        <a:off x="10194994" y="5728186"/>
                        <a:ext cx="679450" cy="358775"/>
                      </a:xfrm>
                      <a:prstGeom prst="rect">
                        <a:avLst/>
                      </a:prstGeom>
                      <a:ln>
                        <a:solidFill>
                          <a:srgbClr val="00B050"/>
                        </a:solidFill>
                      </a:ln>
                    </p:spPr>
                  </p:pic>
                </p:oleObj>
              </mc:Fallback>
            </mc:AlternateContent>
          </a:graphicData>
        </a:graphic>
      </p:graphicFrame>
      <p:graphicFrame>
        <p:nvGraphicFramePr>
          <p:cNvPr id="47" name="Object 46">
            <a:extLst>
              <a:ext uri="{FF2B5EF4-FFF2-40B4-BE49-F238E27FC236}">
                <a16:creationId xmlns:a16="http://schemas.microsoft.com/office/drawing/2014/main" id="{00B3A78C-289D-4719-B9E9-C8438C9B35E3}"/>
              </a:ext>
            </a:extLst>
          </p:cNvPr>
          <p:cNvGraphicFramePr>
            <a:graphicFrameLocks noChangeAspect="1"/>
          </p:cNvGraphicFramePr>
          <p:nvPr>
            <p:extLst>
              <p:ext uri="{D42A27DB-BD31-4B8C-83A1-F6EECF244321}">
                <p14:modId xmlns:p14="http://schemas.microsoft.com/office/powerpoint/2010/main" val="1295459636"/>
              </p:ext>
            </p:extLst>
          </p:nvPr>
        </p:nvGraphicFramePr>
        <p:xfrm>
          <a:off x="10972610" y="5728637"/>
          <a:ext cx="698500" cy="358775"/>
        </p:xfrm>
        <a:graphic>
          <a:graphicData uri="http://schemas.openxmlformats.org/presentationml/2006/ole">
            <mc:AlternateContent xmlns:mc="http://schemas.openxmlformats.org/markup-compatibility/2006">
              <mc:Choice xmlns:v="urn:schemas-microsoft-com:vml" Requires="v">
                <p:oleObj spid="_x0000_s9868" name="Equation" r:id="rId35" imgW="469800" imgH="241200" progId="Equation.DSMT4">
                  <p:embed/>
                </p:oleObj>
              </mc:Choice>
              <mc:Fallback>
                <p:oleObj name="Equation" r:id="rId35" imgW="469800" imgH="241200" progId="Equation.DSMT4">
                  <p:embed/>
                  <p:pic>
                    <p:nvPicPr>
                      <p:cNvPr id="58" name="Object 57">
                        <a:extLst>
                          <a:ext uri="{FF2B5EF4-FFF2-40B4-BE49-F238E27FC236}">
                            <a16:creationId xmlns:a16="http://schemas.microsoft.com/office/drawing/2014/main" id="{CB841D4F-B82E-40EE-A109-47262E5CEB70}"/>
                          </a:ext>
                        </a:extLst>
                      </p:cNvPr>
                      <p:cNvPicPr/>
                      <p:nvPr/>
                    </p:nvPicPr>
                    <p:blipFill>
                      <a:blip r:embed="rId36"/>
                      <a:stretch>
                        <a:fillRect/>
                      </a:stretch>
                    </p:blipFill>
                    <p:spPr>
                      <a:xfrm>
                        <a:off x="10972610" y="5728637"/>
                        <a:ext cx="698500" cy="358775"/>
                      </a:xfrm>
                      <a:prstGeom prst="rect">
                        <a:avLst/>
                      </a:prstGeom>
                      <a:ln>
                        <a:solidFill>
                          <a:srgbClr val="00B050"/>
                        </a:solidFill>
                      </a:ln>
                    </p:spPr>
                  </p:pic>
                </p:oleObj>
              </mc:Fallback>
            </mc:AlternateContent>
          </a:graphicData>
        </a:graphic>
      </p:graphicFrame>
      <p:graphicFrame>
        <p:nvGraphicFramePr>
          <p:cNvPr id="5" name="Object 4">
            <a:extLst>
              <a:ext uri="{FF2B5EF4-FFF2-40B4-BE49-F238E27FC236}">
                <a16:creationId xmlns:a16="http://schemas.microsoft.com/office/drawing/2014/main" id="{5771F320-50CA-462D-854C-85064166DC69}"/>
              </a:ext>
            </a:extLst>
          </p:cNvPr>
          <p:cNvGraphicFramePr>
            <a:graphicFrameLocks noChangeAspect="1"/>
          </p:cNvGraphicFramePr>
          <p:nvPr>
            <p:extLst>
              <p:ext uri="{D42A27DB-BD31-4B8C-83A1-F6EECF244321}">
                <p14:modId xmlns:p14="http://schemas.microsoft.com/office/powerpoint/2010/main" val="3282174851"/>
              </p:ext>
            </p:extLst>
          </p:nvPr>
        </p:nvGraphicFramePr>
        <p:xfrm>
          <a:off x="8783925" y="6162953"/>
          <a:ext cx="896788" cy="629660"/>
        </p:xfrm>
        <a:graphic>
          <a:graphicData uri="http://schemas.openxmlformats.org/presentationml/2006/ole">
            <mc:AlternateContent xmlns:mc="http://schemas.openxmlformats.org/markup-compatibility/2006">
              <mc:Choice xmlns:v="urn:schemas-microsoft-com:vml" Requires="v">
                <p:oleObj spid="_x0000_s9869" name="Equation" r:id="rId37" imgW="596880" imgH="419040" progId="Equation.DSMT4">
                  <p:embed/>
                </p:oleObj>
              </mc:Choice>
              <mc:Fallback>
                <p:oleObj name="Equation" r:id="rId37" imgW="596880" imgH="419040" progId="Equation.DSMT4">
                  <p:embed/>
                  <p:pic>
                    <p:nvPicPr>
                      <p:cNvPr id="0" name=""/>
                      <p:cNvPicPr/>
                      <p:nvPr/>
                    </p:nvPicPr>
                    <p:blipFill>
                      <a:blip r:embed="rId38"/>
                      <a:stretch>
                        <a:fillRect/>
                      </a:stretch>
                    </p:blipFill>
                    <p:spPr>
                      <a:xfrm>
                        <a:off x="8783925" y="6162953"/>
                        <a:ext cx="896788" cy="629660"/>
                      </a:xfrm>
                      <a:prstGeom prst="rect">
                        <a:avLst/>
                      </a:prstGeom>
                      <a:ln>
                        <a:solidFill>
                          <a:srgbClr val="00B050"/>
                        </a:solidFill>
                      </a:ln>
                    </p:spPr>
                  </p:pic>
                </p:oleObj>
              </mc:Fallback>
            </mc:AlternateContent>
          </a:graphicData>
        </a:graphic>
      </p:graphicFrame>
      <p:graphicFrame>
        <p:nvGraphicFramePr>
          <p:cNvPr id="52" name="Object 51">
            <a:extLst>
              <a:ext uri="{FF2B5EF4-FFF2-40B4-BE49-F238E27FC236}">
                <a16:creationId xmlns:a16="http://schemas.microsoft.com/office/drawing/2014/main" id="{AE9D46AF-9DAF-49A0-9123-0943677B29B4}"/>
              </a:ext>
            </a:extLst>
          </p:cNvPr>
          <p:cNvGraphicFramePr>
            <a:graphicFrameLocks noChangeAspect="1"/>
          </p:cNvGraphicFramePr>
          <p:nvPr>
            <p:extLst>
              <p:ext uri="{D42A27DB-BD31-4B8C-83A1-F6EECF244321}">
                <p14:modId xmlns:p14="http://schemas.microsoft.com/office/powerpoint/2010/main" val="932708249"/>
              </p:ext>
            </p:extLst>
          </p:nvPr>
        </p:nvGraphicFramePr>
        <p:xfrm>
          <a:off x="5649200" y="4269257"/>
          <a:ext cx="2341562" cy="630238"/>
        </p:xfrm>
        <a:graphic>
          <a:graphicData uri="http://schemas.openxmlformats.org/presentationml/2006/ole">
            <mc:AlternateContent xmlns:mc="http://schemas.openxmlformats.org/markup-compatibility/2006">
              <mc:Choice xmlns:v="urn:schemas-microsoft-com:vml" Requires="v">
                <p:oleObj spid="_x0000_s9870" name="Equation" r:id="rId39" imgW="1650960" imgH="444240" progId="Equation.DSMT4">
                  <p:embed/>
                </p:oleObj>
              </mc:Choice>
              <mc:Fallback>
                <p:oleObj name="Equation" r:id="rId39" imgW="1650960" imgH="444240" progId="Equation.DSMT4">
                  <p:embed/>
                  <p:pic>
                    <p:nvPicPr>
                      <p:cNvPr id="51" name="Object 50">
                        <a:extLst>
                          <a:ext uri="{FF2B5EF4-FFF2-40B4-BE49-F238E27FC236}">
                            <a16:creationId xmlns:a16="http://schemas.microsoft.com/office/drawing/2014/main" id="{C4CCAE2B-35C5-4C00-AD2D-56DC406B4BBD}"/>
                          </a:ext>
                        </a:extLst>
                      </p:cNvPr>
                      <p:cNvPicPr/>
                      <p:nvPr/>
                    </p:nvPicPr>
                    <p:blipFill>
                      <a:blip r:embed="rId40"/>
                      <a:stretch>
                        <a:fillRect/>
                      </a:stretch>
                    </p:blipFill>
                    <p:spPr>
                      <a:xfrm>
                        <a:off x="5649200" y="4269257"/>
                        <a:ext cx="2341562" cy="630238"/>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A1425A54-E121-41A2-86E9-2A6AF2168E82}"/>
              </a:ext>
            </a:extLst>
          </p:cNvPr>
          <p:cNvGraphicFramePr>
            <a:graphicFrameLocks noChangeAspect="1"/>
          </p:cNvGraphicFramePr>
          <p:nvPr>
            <p:extLst>
              <p:ext uri="{D42A27DB-BD31-4B8C-83A1-F6EECF244321}">
                <p14:modId xmlns:p14="http://schemas.microsoft.com/office/powerpoint/2010/main" val="2516027185"/>
              </p:ext>
            </p:extLst>
          </p:nvPr>
        </p:nvGraphicFramePr>
        <p:xfrm>
          <a:off x="5666662" y="4945428"/>
          <a:ext cx="2306638" cy="630238"/>
        </p:xfrm>
        <a:graphic>
          <a:graphicData uri="http://schemas.openxmlformats.org/presentationml/2006/ole">
            <mc:AlternateContent xmlns:mc="http://schemas.openxmlformats.org/markup-compatibility/2006">
              <mc:Choice xmlns:v="urn:schemas-microsoft-com:vml" Requires="v">
                <p:oleObj spid="_x0000_s9871" name="Equation" r:id="rId41" imgW="1625400" imgH="444240" progId="Equation.DSMT4">
                  <p:embed/>
                </p:oleObj>
              </mc:Choice>
              <mc:Fallback>
                <p:oleObj name="Equation" r:id="rId41" imgW="1625400" imgH="444240" progId="Equation.DSMT4">
                  <p:embed/>
                  <p:pic>
                    <p:nvPicPr>
                      <p:cNvPr id="52" name="Object 51">
                        <a:extLst>
                          <a:ext uri="{FF2B5EF4-FFF2-40B4-BE49-F238E27FC236}">
                            <a16:creationId xmlns:a16="http://schemas.microsoft.com/office/drawing/2014/main" id="{AE9D46AF-9DAF-49A0-9123-0943677B29B4}"/>
                          </a:ext>
                        </a:extLst>
                      </p:cNvPr>
                      <p:cNvPicPr/>
                      <p:nvPr/>
                    </p:nvPicPr>
                    <p:blipFill>
                      <a:blip r:embed="rId42"/>
                      <a:stretch>
                        <a:fillRect/>
                      </a:stretch>
                    </p:blipFill>
                    <p:spPr>
                      <a:xfrm>
                        <a:off x="5666662" y="4945428"/>
                        <a:ext cx="2306638" cy="630238"/>
                      </a:xfrm>
                      <a:prstGeom prst="rect">
                        <a:avLst/>
                      </a:prstGeom>
                    </p:spPr>
                  </p:pic>
                </p:oleObj>
              </mc:Fallback>
            </mc:AlternateContent>
          </a:graphicData>
        </a:graphic>
      </p:graphicFrame>
      <p:graphicFrame>
        <p:nvGraphicFramePr>
          <p:cNvPr id="59" name="Object 58">
            <a:extLst>
              <a:ext uri="{FF2B5EF4-FFF2-40B4-BE49-F238E27FC236}">
                <a16:creationId xmlns:a16="http://schemas.microsoft.com/office/drawing/2014/main" id="{57C2FF72-5877-4DD3-B03A-0D2FD78686B6}"/>
              </a:ext>
            </a:extLst>
          </p:cNvPr>
          <p:cNvGraphicFramePr>
            <a:graphicFrameLocks noChangeAspect="1"/>
          </p:cNvGraphicFramePr>
          <p:nvPr>
            <p:extLst>
              <p:ext uri="{D42A27DB-BD31-4B8C-83A1-F6EECF244321}">
                <p14:modId xmlns:p14="http://schemas.microsoft.com/office/powerpoint/2010/main" val="1208310852"/>
              </p:ext>
            </p:extLst>
          </p:nvPr>
        </p:nvGraphicFramePr>
        <p:xfrm>
          <a:off x="6884175" y="3537091"/>
          <a:ext cx="1422400" cy="755650"/>
        </p:xfrm>
        <a:graphic>
          <a:graphicData uri="http://schemas.openxmlformats.org/presentationml/2006/ole">
            <mc:AlternateContent xmlns:mc="http://schemas.openxmlformats.org/markup-compatibility/2006">
              <mc:Choice xmlns:v="urn:schemas-microsoft-com:vml" Requires="v">
                <p:oleObj spid="_x0000_s9872" name="Equation" r:id="rId43" imgW="1002960" imgH="533160" progId="Equation.DSMT4">
                  <p:embed/>
                </p:oleObj>
              </mc:Choice>
              <mc:Fallback>
                <p:oleObj name="Equation" r:id="rId43" imgW="1002960" imgH="533160" progId="Equation.DSMT4">
                  <p:embed/>
                  <p:pic>
                    <p:nvPicPr>
                      <p:cNvPr id="53" name="Object 52">
                        <a:extLst>
                          <a:ext uri="{FF2B5EF4-FFF2-40B4-BE49-F238E27FC236}">
                            <a16:creationId xmlns:a16="http://schemas.microsoft.com/office/drawing/2014/main" id="{165CFC5F-CA91-4D8B-BD75-8E3F1A2A022F}"/>
                          </a:ext>
                        </a:extLst>
                      </p:cNvPr>
                      <p:cNvPicPr/>
                      <p:nvPr/>
                    </p:nvPicPr>
                    <p:blipFill>
                      <a:blip r:embed="rId44"/>
                      <a:stretch>
                        <a:fillRect/>
                      </a:stretch>
                    </p:blipFill>
                    <p:spPr>
                      <a:xfrm>
                        <a:off x="6884175" y="3537091"/>
                        <a:ext cx="1422400" cy="755650"/>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85E4E062-346B-4382-A262-AC30B9798591}"/>
              </a:ext>
            </a:extLst>
          </p:cNvPr>
          <p:cNvGraphicFramePr>
            <a:graphicFrameLocks noChangeAspect="1"/>
          </p:cNvGraphicFramePr>
          <p:nvPr>
            <p:extLst>
              <p:ext uri="{D42A27DB-BD31-4B8C-83A1-F6EECF244321}">
                <p14:modId xmlns:p14="http://schemas.microsoft.com/office/powerpoint/2010/main" val="381506829"/>
              </p:ext>
            </p:extLst>
          </p:nvPr>
        </p:nvGraphicFramePr>
        <p:xfrm>
          <a:off x="5691929" y="5611660"/>
          <a:ext cx="1208088" cy="593725"/>
        </p:xfrm>
        <a:graphic>
          <a:graphicData uri="http://schemas.openxmlformats.org/presentationml/2006/ole">
            <mc:AlternateContent xmlns:mc="http://schemas.openxmlformats.org/markup-compatibility/2006">
              <mc:Choice xmlns:v="urn:schemas-microsoft-com:vml" Requires="v">
                <p:oleObj spid="_x0000_s9873" name="Equation" r:id="rId45" imgW="850680" imgH="419040" progId="Equation.DSMT4">
                  <p:embed/>
                </p:oleObj>
              </mc:Choice>
              <mc:Fallback>
                <p:oleObj name="Equation" r:id="rId45" imgW="850680" imgH="419040" progId="Equation.DSMT4">
                  <p:embed/>
                  <p:pic>
                    <p:nvPicPr>
                      <p:cNvPr id="56" name="Object 55">
                        <a:extLst>
                          <a:ext uri="{FF2B5EF4-FFF2-40B4-BE49-F238E27FC236}">
                            <a16:creationId xmlns:a16="http://schemas.microsoft.com/office/drawing/2014/main" id="{A1425A54-E121-41A2-86E9-2A6AF2168E82}"/>
                          </a:ext>
                        </a:extLst>
                      </p:cNvPr>
                      <p:cNvPicPr/>
                      <p:nvPr/>
                    </p:nvPicPr>
                    <p:blipFill>
                      <a:blip r:embed="rId46"/>
                      <a:stretch>
                        <a:fillRect/>
                      </a:stretch>
                    </p:blipFill>
                    <p:spPr>
                      <a:xfrm>
                        <a:off x="5691929" y="5611660"/>
                        <a:ext cx="1208088" cy="593725"/>
                      </a:xfrm>
                      <a:prstGeom prst="rect">
                        <a:avLst/>
                      </a:prstGeom>
                    </p:spPr>
                  </p:pic>
                </p:oleObj>
              </mc:Fallback>
            </mc:AlternateContent>
          </a:graphicData>
        </a:graphic>
      </p:graphicFrame>
      <p:graphicFrame>
        <p:nvGraphicFramePr>
          <p:cNvPr id="61" name="Object 60">
            <a:extLst>
              <a:ext uri="{FF2B5EF4-FFF2-40B4-BE49-F238E27FC236}">
                <a16:creationId xmlns:a16="http://schemas.microsoft.com/office/drawing/2014/main" id="{AADB0FD5-AF15-44AE-A675-932ECECD252E}"/>
              </a:ext>
            </a:extLst>
          </p:cNvPr>
          <p:cNvGraphicFramePr>
            <a:graphicFrameLocks noChangeAspect="1"/>
          </p:cNvGraphicFramePr>
          <p:nvPr>
            <p:extLst>
              <p:ext uri="{D42A27DB-BD31-4B8C-83A1-F6EECF244321}">
                <p14:modId xmlns:p14="http://schemas.microsoft.com/office/powerpoint/2010/main" val="341795230"/>
              </p:ext>
            </p:extLst>
          </p:nvPr>
        </p:nvGraphicFramePr>
        <p:xfrm>
          <a:off x="5282040" y="6218789"/>
          <a:ext cx="1266825" cy="596900"/>
        </p:xfrm>
        <a:graphic>
          <a:graphicData uri="http://schemas.openxmlformats.org/presentationml/2006/ole">
            <mc:AlternateContent xmlns:mc="http://schemas.openxmlformats.org/markup-compatibility/2006">
              <mc:Choice xmlns:v="urn:schemas-microsoft-com:vml" Requires="v">
                <p:oleObj spid="_x0000_s9874" name="Equation" r:id="rId47" imgW="888840" imgH="419040" progId="Equation.DSMT4">
                  <p:embed/>
                </p:oleObj>
              </mc:Choice>
              <mc:Fallback>
                <p:oleObj name="Equation" r:id="rId47" imgW="888840" imgH="419040" progId="Equation.DSMT4">
                  <p:embed/>
                  <p:pic>
                    <p:nvPicPr>
                      <p:cNvPr id="40" name="Object 39">
                        <a:extLst>
                          <a:ext uri="{FF2B5EF4-FFF2-40B4-BE49-F238E27FC236}">
                            <a16:creationId xmlns:a16="http://schemas.microsoft.com/office/drawing/2014/main" id="{82865FAE-D84F-4B60-A4F5-9B0FF90655EC}"/>
                          </a:ext>
                        </a:extLst>
                      </p:cNvPr>
                      <p:cNvPicPr/>
                      <p:nvPr/>
                    </p:nvPicPr>
                    <p:blipFill>
                      <a:blip r:embed="rId48"/>
                      <a:stretch>
                        <a:fillRect/>
                      </a:stretch>
                    </p:blipFill>
                    <p:spPr>
                      <a:xfrm>
                        <a:off x="5282040" y="6218789"/>
                        <a:ext cx="1266825" cy="5969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79601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4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4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5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5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52"/>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5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6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61"/>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4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3" grpId="0"/>
      <p:bldP spid="44" grpId="0"/>
      <p:bldP spid="48" grpId="0"/>
      <p:bldP spid="3" grpId="0"/>
      <p:bldP spid="2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4435D-2E18-47DE-9C8E-2B8ED38AA6D1}"/>
              </a:ext>
            </a:extLst>
          </p:cNvPr>
          <p:cNvSpPr txBox="1">
            <a:spLocks/>
          </p:cNvSpPr>
          <p:nvPr/>
        </p:nvSpPr>
        <p:spPr>
          <a:xfrm>
            <a:off x="3044687" y="188084"/>
            <a:ext cx="6496878" cy="59630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F.7 Thermodynamic Processes</a:t>
            </a:r>
          </a:p>
        </p:txBody>
      </p:sp>
      <p:sp>
        <p:nvSpPr>
          <p:cNvPr id="3" name="TextBox 2">
            <a:extLst>
              <a:ext uri="{FF2B5EF4-FFF2-40B4-BE49-F238E27FC236}">
                <a16:creationId xmlns:a16="http://schemas.microsoft.com/office/drawing/2014/main" id="{D80DC022-9246-4A5D-9329-A125403AAB8B}"/>
              </a:ext>
            </a:extLst>
          </p:cNvPr>
          <p:cNvSpPr txBox="1"/>
          <p:nvPr/>
        </p:nvSpPr>
        <p:spPr>
          <a:xfrm>
            <a:off x="626165" y="1023731"/>
            <a:ext cx="8313751" cy="369332"/>
          </a:xfrm>
          <a:prstGeom prst="rect">
            <a:avLst/>
          </a:prstGeom>
          <a:noFill/>
        </p:spPr>
        <p:txBody>
          <a:bodyPr wrap="none" rtlCol="0">
            <a:spAutoFit/>
          </a:bodyPr>
          <a:lstStyle/>
          <a:p>
            <a:r>
              <a:rPr lang="en-US" dirty="0"/>
              <a:t>It is standard to draw these processes on a p-V diagram.  And this is what they look like:</a:t>
            </a:r>
          </a:p>
        </p:txBody>
      </p:sp>
      <p:sp>
        <p:nvSpPr>
          <p:cNvPr id="4" name="Rectangle 2">
            <a:extLst>
              <a:ext uri="{FF2B5EF4-FFF2-40B4-BE49-F238E27FC236}">
                <a16:creationId xmlns:a16="http://schemas.microsoft.com/office/drawing/2014/main" id="{F53857C1-8ED1-4250-B94B-56442FA6C27F}"/>
              </a:ext>
            </a:extLst>
          </p:cNvPr>
          <p:cNvSpPr>
            <a:spLocks noChangeArrowheads="1"/>
          </p:cNvSpPr>
          <p:nvPr/>
        </p:nvSpPr>
        <p:spPr bwMode="auto">
          <a:xfrm>
            <a:off x="626164" y="1759225"/>
            <a:ext cx="159450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758F3BF3-B4D7-4246-895A-22CC8A1F3318}"/>
              </a:ext>
            </a:extLst>
          </p:cNvPr>
          <p:cNvGraphicFramePr>
            <a:graphicFrameLocks noChangeAspect="1"/>
          </p:cNvGraphicFramePr>
          <p:nvPr>
            <p:extLst>
              <p:ext uri="{D42A27DB-BD31-4B8C-83A1-F6EECF244321}">
                <p14:modId xmlns:p14="http://schemas.microsoft.com/office/powerpoint/2010/main" val="405476352"/>
              </p:ext>
            </p:extLst>
          </p:nvPr>
        </p:nvGraphicFramePr>
        <p:xfrm>
          <a:off x="626164" y="1759226"/>
          <a:ext cx="4444450" cy="3293831"/>
        </p:xfrm>
        <a:graphic>
          <a:graphicData uri="http://schemas.openxmlformats.org/presentationml/2006/ole">
            <mc:AlternateContent xmlns:mc="http://schemas.openxmlformats.org/markup-compatibility/2006">
              <mc:Choice xmlns:v="urn:schemas-microsoft-com:vml" Requires="v">
                <p:oleObj spid="_x0000_s10415" name="Bitmap Image" r:id="rId3" imgW="3626667" imgH="2438095" progId="Paint.Picture">
                  <p:embed/>
                </p:oleObj>
              </mc:Choice>
              <mc:Fallback>
                <p:oleObj name="Bitmap Image" r:id="rId3" imgW="3626667" imgH="2438095"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3152" t="5016" r="18896" b="7848"/>
                      <a:stretch>
                        <a:fillRect/>
                      </a:stretch>
                    </p:blipFill>
                    <p:spPr bwMode="auto">
                      <a:xfrm>
                        <a:off x="626164" y="1759226"/>
                        <a:ext cx="4444450" cy="3293831"/>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035CE79D-2CF5-4DB8-85F1-3424700E2C14}"/>
              </a:ext>
            </a:extLst>
          </p:cNvPr>
          <p:cNvSpPr txBox="1"/>
          <p:nvPr/>
        </p:nvSpPr>
        <p:spPr>
          <a:xfrm>
            <a:off x="5554785" y="1759224"/>
            <a:ext cx="2053639" cy="369332"/>
          </a:xfrm>
          <a:prstGeom prst="rect">
            <a:avLst/>
          </a:prstGeom>
          <a:noFill/>
        </p:spPr>
        <p:txBody>
          <a:bodyPr wrap="none" rtlCol="0">
            <a:spAutoFit/>
          </a:bodyPr>
          <a:lstStyle/>
          <a:p>
            <a:r>
              <a:rPr lang="en-US" dirty="0"/>
              <a:t>1. Isometric process</a:t>
            </a:r>
          </a:p>
        </p:txBody>
      </p:sp>
      <p:graphicFrame>
        <p:nvGraphicFramePr>
          <p:cNvPr id="7" name="Object 6">
            <a:extLst>
              <a:ext uri="{FF2B5EF4-FFF2-40B4-BE49-F238E27FC236}">
                <a16:creationId xmlns:a16="http://schemas.microsoft.com/office/drawing/2014/main" id="{8C47F838-16DF-414A-946F-EFAA3CA131C3}"/>
              </a:ext>
            </a:extLst>
          </p:cNvPr>
          <p:cNvGraphicFramePr>
            <a:graphicFrameLocks noChangeAspect="1"/>
          </p:cNvGraphicFramePr>
          <p:nvPr>
            <p:extLst>
              <p:ext uri="{D42A27DB-BD31-4B8C-83A1-F6EECF244321}">
                <p14:modId xmlns:p14="http://schemas.microsoft.com/office/powerpoint/2010/main" val="2724423790"/>
              </p:ext>
            </p:extLst>
          </p:nvPr>
        </p:nvGraphicFramePr>
        <p:xfrm>
          <a:off x="5882757" y="2217943"/>
          <a:ext cx="820738" cy="381000"/>
        </p:xfrm>
        <a:graphic>
          <a:graphicData uri="http://schemas.openxmlformats.org/presentationml/2006/ole">
            <mc:AlternateContent xmlns:mc="http://schemas.openxmlformats.org/markup-compatibility/2006">
              <mc:Choice xmlns:v="urn:schemas-microsoft-com:vml" Requires="v">
                <p:oleObj spid="_x0000_s10416" name="Equation" r:id="rId5" imgW="520560" imgH="241200" progId="Equation.DSMT4">
                  <p:embed/>
                </p:oleObj>
              </mc:Choice>
              <mc:Fallback>
                <p:oleObj name="Equation" r:id="rId5" imgW="520560" imgH="241200" progId="Equation.DSMT4">
                  <p:embed/>
                  <p:pic>
                    <p:nvPicPr>
                      <p:cNvPr id="24" name="Object 23">
                        <a:extLst>
                          <a:ext uri="{FF2B5EF4-FFF2-40B4-BE49-F238E27FC236}">
                            <a16:creationId xmlns:a16="http://schemas.microsoft.com/office/drawing/2014/main" id="{AABB4B85-07F5-4825-84F3-5DD64BEFDA02}"/>
                          </a:ext>
                        </a:extLst>
                      </p:cNvPr>
                      <p:cNvPicPr/>
                      <p:nvPr/>
                    </p:nvPicPr>
                    <p:blipFill>
                      <a:blip r:embed="rId6"/>
                      <a:stretch>
                        <a:fillRect/>
                      </a:stretch>
                    </p:blipFill>
                    <p:spPr>
                      <a:xfrm>
                        <a:off x="5882757" y="2217943"/>
                        <a:ext cx="820738" cy="381000"/>
                      </a:xfrm>
                      <a:prstGeom prst="rect">
                        <a:avLst/>
                      </a:prstGeom>
                      <a:solidFill>
                        <a:srgbClr val="CCFFCC"/>
                      </a:solidFill>
                    </p:spPr>
                  </p:pic>
                </p:oleObj>
              </mc:Fallback>
            </mc:AlternateContent>
          </a:graphicData>
        </a:graphic>
      </p:graphicFrame>
      <p:sp>
        <p:nvSpPr>
          <p:cNvPr id="8" name="Rectangle 7">
            <a:extLst>
              <a:ext uri="{FF2B5EF4-FFF2-40B4-BE49-F238E27FC236}">
                <a16:creationId xmlns:a16="http://schemas.microsoft.com/office/drawing/2014/main" id="{A484B378-AF37-43F7-BB27-53267A1622DC}"/>
              </a:ext>
            </a:extLst>
          </p:cNvPr>
          <p:cNvSpPr/>
          <p:nvPr/>
        </p:nvSpPr>
        <p:spPr>
          <a:xfrm>
            <a:off x="5554785" y="2832453"/>
            <a:ext cx="1910588" cy="369332"/>
          </a:xfrm>
          <a:prstGeom prst="rect">
            <a:avLst/>
          </a:prstGeom>
        </p:spPr>
        <p:txBody>
          <a:bodyPr wrap="none">
            <a:spAutoFit/>
          </a:bodyPr>
          <a:lstStyle/>
          <a:p>
            <a:r>
              <a:rPr lang="en-US" dirty="0"/>
              <a:t>2. Isobaric process</a:t>
            </a:r>
          </a:p>
        </p:txBody>
      </p:sp>
      <p:graphicFrame>
        <p:nvGraphicFramePr>
          <p:cNvPr id="9" name="Object 8">
            <a:extLst>
              <a:ext uri="{FF2B5EF4-FFF2-40B4-BE49-F238E27FC236}">
                <a16:creationId xmlns:a16="http://schemas.microsoft.com/office/drawing/2014/main" id="{6117EC3D-B627-4911-805D-8C0CB2472134}"/>
              </a:ext>
            </a:extLst>
          </p:cNvPr>
          <p:cNvGraphicFramePr>
            <a:graphicFrameLocks noChangeAspect="1"/>
          </p:cNvGraphicFramePr>
          <p:nvPr>
            <p:extLst>
              <p:ext uri="{D42A27DB-BD31-4B8C-83A1-F6EECF244321}">
                <p14:modId xmlns:p14="http://schemas.microsoft.com/office/powerpoint/2010/main" val="3561310863"/>
              </p:ext>
            </p:extLst>
          </p:nvPr>
        </p:nvGraphicFramePr>
        <p:xfrm>
          <a:off x="5882757" y="3302840"/>
          <a:ext cx="1200150" cy="381000"/>
        </p:xfrm>
        <a:graphic>
          <a:graphicData uri="http://schemas.openxmlformats.org/presentationml/2006/ole">
            <mc:AlternateContent xmlns:mc="http://schemas.openxmlformats.org/markup-compatibility/2006">
              <mc:Choice xmlns:v="urn:schemas-microsoft-com:vml" Requires="v">
                <p:oleObj spid="_x0000_s10417" name="Equation" r:id="rId7" imgW="761760" imgH="241200" progId="Equation.DSMT4">
                  <p:embed/>
                </p:oleObj>
              </mc:Choice>
              <mc:Fallback>
                <p:oleObj name="Equation" r:id="rId7" imgW="761760" imgH="241200" progId="Equation.DSMT4">
                  <p:embed/>
                  <p:pic>
                    <p:nvPicPr>
                      <p:cNvPr id="48" name="Object 47">
                        <a:extLst>
                          <a:ext uri="{FF2B5EF4-FFF2-40B4-BE49-F238E27FC236}">
                            <a16:creationId xmlns:a16="http://schemas.microsoft.com/office/drawing/2014/main" id="{D97CE185-2625-4C97-B4BE-E45B0A1171C5}"/>
                          </a:ext>
                        </a:extLst>
                      </p:cNvPr>
                      <p:cNvPicPr/>
                      <p:nvPr/>
                    </p:nvPicPr>
                    <p:blipFill>
                      <a:blip r:embed="rId8"/>
                      <a:stretch>
                        <a:fillRect/>
                      </a:stretch>
                    </p:blipFill>
                    <p:spPr>
                      <a:xfrm>
                        <a:off x="5882757" y="3302840"/>
                        <a:ext cx="1200150" cy="381000"/>
                      </a:xfrm>
                      <a:prstGeom prst="rect">
                        <a:avLst/>
                      </a:prstGeom>
                      <a:solidFill>
                        <a:srgbClr val="CCFFCC"/>
                      </a:solidFill>
                    </p:spPr>
                  </p:pic>
                </p:oleObj>
              </mc:Fallback>
            </mc:AlternateContent>
          </a:graphicData>
        </a:graphic>
      </p:graphicFrame>
      <p:sp>
        <p:nvSpPr>
          <p:cNvPr id="10" name="Rectangle 9">
            <a:extLst>
              <a:ext uri="{FF2B5EF4-FFF2-40B4-BE49-F238E27FC236}">
                <a16:creationId xmlns:a16="http://schemas.microsoft.com/office/drawing/2014/main" id="{925C227F-A0E7-4598-9C4D-D678845CB6BC}"/>
              </a:ext>
            </a:extLst>
          </p:cNvPr>
          <p:cNvSpPr/>
          <p:nvPr/>
        </p:nvSpPr>
        <p:spPr>
          <a:xfrm>
            <a:off x="5554785" y="3905682"/>
            <a:ext cx="2189510" cy="369332"/>
          </a:xfrm>
          <a:prstGeom prst="rect">
            <a:avLst/>
          </a:prstGeom>
        </p:spPr>
        <p:txBody>
          <a:bodyPr wrap="none">
            <a:spAutoFit/>
          </a:bodyPr>
          <a:lstStyle/>
          <a:p>
            <a:r>
              <a:rPr lang="en-US" dirty="0"/>
              <a:t>3. Isothermal process</a:t>
            </a:r>
          </a:p>
        </p:txBody>
      </p:sp>
      <p:graphicFrame>
        <p:nvGraphicFramePr>
          <p:cNvPr id="11" name="Object 10">
            <a:extLst>
              <a:ext uri="{FF2B5EF4-FFF2-40B4-BE49-F238E27FC236}">
                <a16:creationId xmlns:a16="http://schemas.microsoft.com/office/drawing/2014/main" id="{CFC777AA-44C6-4066-A78C-47AA09A73665}"/>
              </a:ext>
            </a:extLst>
          </p:cNvPr>
          <p:cNvGraphicFramePr>
            <a:graphicFrameLocks noChangeAspect="1"/>
          </p:cNvGraphicFramePr>
          <p:nvPr>
            <p:extLst>
              <p:ext uri="{D42A27DB-BD31-4B8C-83A1-F6EECF244321}">
                <p14:modId xmlns:p14="http://schemas.microsoft.com/office/powerpoint/2010/main" val="1785518706"/>
              </p:ext>
            </p:extLst>
          </p:nvPr>
        </p:nvGraphicFramePr>
        <p:xfrm>
          <a:off x="5882757" y="4356781"/>
          <a:ext cx="1790700" cy="685800"/>
        </p:xfrm>
        <a:graphic>
          <a:graphicData uri="http://schemas.openxmlformats.org/presentationml/2006/ole">
            <mc:AlternateContent xmlns:mc="http://schemas.openxmlformats.org/markup-compatibility/2006">
              <mc:Choice xmlns:v="urn:schemas-microsoft-com:vml" Requires="v">
                <p:oleObj spid="_x0000_s10418" name="Equation" r:id="rId9" imgW="1257120" imgH="482400" progId="Equation.DSMT4">
                  <p:embed/>
                </p:oleObj>
              </mc:Choice>
              <mc:Fallback>
                <p:oleObj name="Equation" r:id="rId9" imgW="1257120" imgH="482400" progId="Equation.DSMT4">
                  <p:embed/>
                  <p:pic>
                    <p:nvPicPr>
                      <p:cNvPr id="26" name="Object 25">
                        <a:extLst>
                          <a:ext uri="{FF2B5EF4-FFF2-40B4-BE49-F238E27FC236}">
                            <a16:creationId xmlns:a16="http://schemas.microsoft.com/office/drawing/2014/main" id="{010216F5-5796-48BF-AEDA-1A2E902D5D28}"/>
                          </a:ext>
                        </a:extLst>
                      </p:cNvPr>
                      <p:cNvPicPr/>
                      <p:nvPr/>
                    </p:nvPicPr>
                    <p:blipFill>
                      <a:blip r:embed="rId10"/>
                      <a:stretch>
                        <a:fillRect/>
                      </a:stretch>
                    </p:blipFill>
                    <p:spPr>
                      <a:xfrm>
                        <a:off x="5882757" y="4356781"/>
                        <a:ext cx="1790700" cy="685800"/>
                      </a:xfrm>
                      <a:prstGeom prst="rect">
                        <a:avLst/>
                      </a:prstGeom>
                      <a:solidFill>
                        <a:srgbClr val="CCFFCC"/>
                      </a:solidFill>
                    </p:spPr>
                  </p:pic>
                </p:oleObj>
              </mc:Fallback>
            </mc:AlternateContent>
          </a:graphicData>
        </a:graphic>
      </p:graphicFrame>
      <p:sp>
        <p:nvSpPr>
          <p:cNvPr id="12" name="Rectangle 11">
            <a:extLst>
              <a:ext uri="{FF2B5EF4-FFF2-40B4-BE49-F238E27FC236}">
                <a16:creationId xmlns:a16="http://schemas.microsoft.com/office/drawing/2014/main" id="{5EB078A1-E247-4286-995D-0046A0536F3E}"/>
              </a:ext>
            </a:extLst>
          </p:cNvPr>
          <p:cNvSpPr/>
          <p:nvPr/>
        </p:nvSpPr>
        <p:spPr>
          <a:xfrm>
            <a:off x="5565123" y="5276300"/>
            <a:ext cx="2108334" cy="369332"/>
          </a:xfrm>
          <a:prstGeom prst="rect">
            <a:avLst/>
          </a:prstGeom>
        </p:spPr>
        <p:txBody>
          <a:bodyPr wrap="none">
            <a:spAutoFit/>
          </a:bodyPr>
          <a:lstStyle/>
          <a:p>
            <a:r>
              <a:rPr lang="en-US" dirty="0"/>
              <a:t>4. Isentropic process</a:t>
            </a:r>
          </a:p>
        </p:txBody>
      </p:sp>
      <p:graphicFrame>
        <p:nvGraphicFramePr>
          <p:cNvPr id="13" name="Object 12">
            <a:extLst>
              <a:ext uri="{FF2B5EF4-FFF2-40B4-BE49-F238E27FC236}">
                <a16:creationId xmlns:a16="http://schemas.microsoft.com/office/drawing/2014/main" id="{AE05C360-DF09-462B-B7E1-378273C686BD}"/>
              </a:ext>
            </a:extLst>
          </p:cNvPr>
          <p:cNvGraphicFramePr>
            <a:graphicFrameLocks noChangeAspect="1"/>
          </p:cNvGraphicFramePr>
          <p:nvPr>
            <p:extLst>
              <p:ext uri="{D42A27DB-BD31-4B8C-83A1-F6EECF244321}">
                <p14:modId xmlns:p14="http://schemas.microsoft.com/office/powerpoint/2010/main" val="3553486877"/>
              </p:ext>
            </p:extLst>
          </p:nvPr>
        </p:nvGraphicFramePr>
        <p:xfrm>
          <a:off x="5882757" y="5784578"/>
          <a:ext cx="1266825" cy="596900"/>
        </p:xfrm>
        <a:graphic>
          <a:graphicData uri="http://schemas.openxmlformats.org/presentationml/2006/ole">
            <mc:AlternateContent xmlns:mc="http://schemas.openxmlformats.org/markup-compatibility/2006">
              <mc:Choice xmlns:v="urn:schemas-microsoft-com:vml" Requires="v">
                <p:oleObj spid="_x0000_s10419" name="Equation" r:id="rId11" imgW="888840" imgH="419040" progId="Equation.DSMT4">
                  <p:embed/>
                </p:oleObj>
              </mc:Choice>
              <mc:Fallback>
                <p:oleObj name="Equation" r:id="rId11" imgW="888840" imgH="419040" progId="Equation.DSMT4">
                  <p:embed/>
                  <p:pic>
                    <p:nvPicPr>
                      <p:cNvPr id="61" name="Object 60">
                        <a:extLst>
                          <a:ext uri="{FF2B5EF4-FFF2-40B4-BE49-F238E27FC236}">
                            <a16:creationId xmlns:a16="http://schemas.microsoft.com/office/drawing/2014/main" id="{AADB0FD5-AF15-44AE-A675-932ECECD252E}"/>
                          </a:ext>
                        </a:extLst>
                      </p:cNvPr>
                      <p:cNvPicPr/>
                      <p:nvPr/>
                    </p:nvPicPr>
                    <p:blipFill>
                      <a:blip r:embed="rId12"/>
                      <a:stretch>
                        <a:fillRect/>
                      </a:stretch>
                    </p:blipFill>
                    <p:spPr>
                      <a:xfrm>
                        <a:off x="5882757" y="5784578"/>
                        <a:ext cx="1266825" cy="596900"/>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7FA63508-79DD-4417-93B7-8FFD2BE43E32}"/>
              </a:ext>
            </a:extLst>
          </p:cNvPr>
          <p:cNvGraphicFramePr>
            <a:graphicFrameLocks noChangeAspect="1"/>
          </p:cNvGraphicFramePr>
          <p:nvPr>
            <p:extLst>
              <p:ext uri="{D42A27DB-BD31-4B8C-83A1-F6EECF244321}">
                <p14:modId xmlns:p14="http://schemas.microsoft.com/office/powerpoint/2010/main" val="3635595280"/>
              </p:ext>
            </p:extLst>
          </p:nvPr>
        </p:nvGraphicFramePr>
        <p:xfrm>
          <a:off x="7149582" y="2209082"/>
          <a:ext cx="1555082" cy="369332"/>
        </p:xfrm>
        <a:graphic>
          <a:graphicData uri="http://schemas.openxmlformats.org/presentationml/2006/ole">
            <mc:AlternateContent xmlns:mc="http://schemas.openxmlformats.org/markup-compatibility/2006">
              <mc:Choice xmlns:v="urn:schemas-microsoft-com:vml" Requires="v">
                <p:oleObj spid="_x0000_s10420" name="Equation" r:id="rId13" imgW="1015920" imgH="241200" progId="Equation.DSMT4">
                  <p:embed/>
                </p:oleObj>
              </mc:Choice>
              <mc:Fallback>
                <p:oleObj name="Equation" r:id="rId13" imgW="1015920" imgH="241200" progId="Equation.DSMT4">
                  <p:embed/>
                  <p:pic>
                    <p:nvPicPr>
                      <p:cNvPr id="0" name=""/>
                      <p:cNvPicPr/>
                      <p:nvPr/>
                    </p:nvPicPr>
                    <p:blipFill>
                      <a:blip r:embed="rId14"/>
                      <a:stretch>
                        <a:fillRect/>
                      </a:stretch>
                    </p:blipFill>
                    <p:spPr>
                      <a:xfrm>
                        <a:off x="7149582" y="2209082"/>
                        <a:ext cx="1555082" cy="36933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F4946AC3-B627-4216-A95F-6E45A63A930F}"/>
              </a:ext>
            </a:extLst>
          </p:cNvPr>
          <p:cNvGraphicFramePr>
            <a:graphicFrameLocks noChangeAspect="1"/>
          </p:cNvGraphicFramePr>
          <p:nvPr>
            <p:extLst>
              <p:ext uri="{D42A27DB-BD31-4B8C-83A1-F6EECF244321}">
                <p14:modId xmlns:p14="http://schemas.microsoft.com/office/powerpoint/2010/main" val="2448591173"/>
              </p:ext>
            </p:extLst>
          </p:nvPr>
        </p:nvGraphicFramePr>
        <p:xfrm>
          <a:off x="7388145" y="3291569"/>
          <a:ext cx="1555082" cy="369332"/>
        </p:xfrm>
        <a:graphic>
          <a:graphicData uri="http://schemas.openxmlformats.org/presentationml/2006/ole">
            <mc:AlternateContent xmlns:mc="http://schemas.openxmlformats.org/markup-compatibility/2006">
              <mc:Choice xmlns:v="urn:schemas-microsoft-com:vml" Requires="v">
                <p:oleObj spid="_x0000_s10421" name="Equation" r:id="rId15" imgW="1015920" imgH="241200" progId="Equation.DSMT4">
                  <p:embed/>
                </p:oleObj>
              </mc:Choice>
              <mc:Fallback>
                <p:oleObj name="Equation" r:id="rId15" imgW="1015920" imgH="241200" progId="Equation.DSMT4">
                  <p:embed/>
                  <p:pic>
                    <p:nvPicPr>
                      <p:cNvPr id="14" name="Object 13">
                        <a:extLst>
                          <a:ext uri="{FF2B5EF4-FFF2-40B4-BE49-F238E27FC236}">
                            <a16:creationId xmlns:a16="http://schemas.microsoft.com/office/drawing/2014/main" id="{7FA63508-79DD-4417-93B7-8FFD2BE43E32}"/>
                          </a:ext>
                        </a:extLst>
                      </p:cNvPr>
                      <p:cNvPicPr/>
                      <p:nvPr/>
                    </p:nvPicPr>
                    <p:blipFill>
                      <a:blip r:embed="rId14"/>
                      <a:stretch>
                        <a:fillRect/>
                      </a:stretch>
                    </p:blipFill>
                    <p:spPr>
                      <a:xfrm>
                        <a:off x="7388145" y="3291569"/>
                        <a:ext cx="1555082" cy="369332"/>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8A0809D7-7FCA-4EB3-B941-E47D62610549}"/>
              </a:ext>
            </a:extLst>
          </p:cNvPr>
          <p:cNvGraphicFramePr>
            <a:graphicFrameLocks noChangeAspect="1"/>
          </p:cNvGraphicFramePr>
          <p:nvPr>
            <p:extLst>
              <p:ext uri="{D42A27DB-BD31-4B8C-83A1-F6EECF244321}">
                <p14:modId xmlns:p14="http://schemas.microsoft.com/office/powerpoint/2010/main" val="108305670"/>
              </p:ext>
            </p:extLst>
          </p:nvPr>
        </p:nvGraphicFramePr>
        <p:xfrm>
          <a:off x="7927123" y="4515015"/>
          <a:ext cx="1555082" cy="369332"/>
        </p:xfrm>
        <a:graphic>
          <a:graphicData uri="http://schemas.openxmlformats.org/presentationml/2006/ole">
            <mc:AlternateContent xmlns:mc="http://schemas.openxmlformats.org/markup-compatibility/2006">
              <mc:Choice xmlns:v="urn:schemas-microsoft-com:vml" Requires="v">
                <p:oleObj spid="_x0000_s10422" name="Equation" r:id="rId16" imgW="1015920" imgH="241200" progId="Equation.DSMT4">
                  <p:embed/>
                </p:oleObj>
              </mc:Choice>
              <mc:Fallback>
                <p:oleObj name="Equation" r:id="rId16" imgW="1015920" imgH="241200" progId="Equation.DSMT4">
                  <p:embed/>
                  <p:pic>
                    <p:nvPicPr>
                      <p:cNvPr id="14" name="Object 13">
                        <a:extLst>
                          <a:ext uri="{FF2B5EF4-FFF2-40B4-BE49-F238E27FC236}">
                            <a16:creationId xmlns:a16="http://schemas.microsoft.com/office/drawing/2014/main" id="{7FA63508-79DD-4417-93B7-8FFD2BE43E32}"/>
                          </a:ext>
                        </a:extLst>
                      </p:cNvPr>
                      <p:cNvPicPr/>
                      <p:nvPr/>
                    </p:nvPicPr>
                    <p:blipFill>
                      <a:blip r:embed="rId14"/>
                      <a:stretch>
                        <a:fillRect/>
                      </a:stretch>
                    </p:blipFill>
                    <p:spPr>
                      <a:xfrm>
                        <a:off x="7927123" y="4515015"/>
                        <a:ext cx="1555082" cy="369332"/>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A4553608-9CEB-4033-A1EE-988F03B7AB68}"/>
              </a:ext>
            </a:extLst>
          </p:cNvPr>
          <p:cNvGraphicFramePr>
            <a:graphicFrameLocks noChangeAspect="1"/>
          </p:cNvGraphicFramePr>
          <p:nvPr>
            <p:extLst>
              <p:ext uri="{D42A27DB-BD31-4B8C-83A1-F6EECF244321}">
                <p14:modId xmlns:p14="http://schemas.microsoft.com/office/powerpoint/2010/main" val="894615411"/>
              </p:ext>
            </p:extLst>
          </p:nvPr>
        </p:nvGraphicFramePr>
        <p:xfrm>
          <a:off x="7608424" y="5893715"/>
          <a:ext cx="1555082" cy="369332"/>
        </p:xfrm>
        <a:graphic>
          <a:graphicData uri="http://schemas.openxmlformats.org/presentationml/2006/ole">
            <mc:AlternateContent xmlns:mc="http://schemas.openxmlformats.org/markup-compatibility/2006">
              <mc:Choice xmlns:v="urn:schemas-microsoft-com:vml" Requires="v">
                <p:oleObj spid="_x0000_s10423" name="Equation" r:id="rId17" imgW="1015920" imgH="241200" progId="Equation.DSMT4">
                  <p:embed/>
                </p:oleObj>
              </mc:Choice>
              <mc:Fallback>
                <p:oleObj name="Equation" r:id="rId17" imgW="1015920" imgH="241200" progId="Equation.DSMT4">
                  <p:embed/>
                  <p:pic>
                    <p:nvPicPr>
                      <p:cNvPr id="14" name="Object 13">
                        <a:extLst>
                          <a:ext uri="{FF2B5EF4-FFF2-40B4-BE49-F238E27FC236}">
                            <a16:creationId xmlns:a16="http://schemas.microsoft.com/office/drawing/2014/main" id="{7FA63508-79DD-4417-93B7-8FFD2BE43E32}"/>
                          </a:ext>
                        </a:extLst>
                      </p:cNvPr>
                      <p:cNvPicPr/>
                      <p:nvPr/>
                    </p:nvPicPr>
                    <p:blipFill>
                      <a:blip r:embed="rId14"/>
                      <a:stretch>
                        <a:fillRect/>
                      </a:stretch>
                    </p:blipFill>
                    <p:spPr>
                      <a:xfrm>
                        <a:off x="7608424" y="5893715"/>
                        <a:ext cx="1555082" cy="369332"/>
                      </a:xfrm>
                      <a:prstGeom prst="rect">
                        <a:avLst/>
                      </a:prstGeom>
                    </p:spPr>
                  </p:pic>
                </p:oleObj>
              </mc:Fallback>
            </mc:AlternateContent>
          </a:graphicData>
        </a:graphic>
      </p:graphicFrame>
    </p:spTree>
    <p:extLst>
      <p:ext uri="{BB962C8B-B14F-4D97-AF65-F5344CB8AC3E}">
        <p14:creationId xmlns:p14="http://schemas.microsoft.com/office/powerpoint/2010/main" val="4138244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1278</TotalTime>
  <Words>1081</Words>
  <Application>Microsoft Office PowerPoint</Application>
  <PresentationFormat>Widescreen</PresentationFormat>
  <Paragraphs>134</Paragraphs>
  <Slides>11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7" baseType="lpstr">
      <vt:lpstr>Arial</vt:lpstr>
      <vt:lpstr>Calibri</vt:lpstr>
      <vt:lpstr>Calibri Light</vt:lpstr>
      <vt:lpstr>Office Theme</vt:lpstr>
      <vt:lpstr>Bitmap Image</vt:lpstr>
      <vt:lpstr>Equation</vt:lpstr>
      <vt:lpstr>F.7 Thermodynamic Processes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F.7 Thermodynamic Processes</dc:title>
  <dc:creator>Andrew Douglas</dc:creator>
  <cp:lastModifiedBy>Andrew Douglas</cp:lastModifiedBy>
  <cp:revision>92</cp:revision>
  <dcterms:created xsi:type="dcterms:W3CDTF">2018-06-02T21:36:37Z</dcterms:created>
  <dcterms:modified xsi:type="dcterms:W3CDTF">2020-09-19T20:13:53Z</dcterms:modified>
</cp:coreProperties>
</file>